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7" r:id="rId1"/>
  </p:sldMasterIdLst>
  <p:notesMasterIdLst>
    <p:notesMasterId r:id="rId53"/>
  </p:notesMasterIdLst>
  <p:sldIdLst>
    <p:sldId id="257" r:id="rId2"/>
    <p:sldId id="264" r:id="rId3"/>
    <p:sldId id="344" r:id="rId4"/>
    <p:sldId id="258" r:id="rId5"/>
    <p:sldId id="299" r:id="rId6"/>
    <p:sldId id="300" r:id="rId7"/>
    <p:sldId id="302" r:id="rId8"/>
    <p:sldId id="342" r:id="rId9"/>
    <p:sldId id="303" r:id="rId10"/>
    <p:sldId id="304" r:id="rId11"/>
    <p:sldId id="301" r:id="rId12"/>
    <p:sldId id="340" r:id="rId13"/>
    <p:sldId id="305" r:id="rId14"/>
    <p:sldId id="339" r:id="rId15"/>
    <p:sldId id="306" r:id="rId16"/>
    <p:sldId id="307" r:id="rId17"/>
    <p:sldId id="308" r:id="rId18"/>
    <p:sldId id="309" r:id="rId19"/>
    <p:sldId id="310" r:id="rId20"/>
    <p:sldId id="312" r:id="rId21"/>
    <p:sldId id="311" r:id="rId22"/>
    <p:sldId id="314" r:id="rId23"/>
    <p:sldId id="313" r:id="rId24"/>
    <p:sldId id="315" r:id="rId25"/>
    <p:sldId id="316" r:id="rId26"/>
    <p:sldId id="317" r:id="rId27"/>
    <p:sldId id="318" r:id="rId28"/>
    <p:sldId id="319" r:id="rId29"/>
    <p:sldId id="320" r:id="rId30"/>
    <p:sldId id="321" r:id="rId31"/>
    <p:sldId id="322" r:id="rId32"/>
    <p:sldId id="323" r:id="rId33"/>
    <p:sldId id="324" r:id="rId34"/>
    <p:sldId id="338" r:id="rId35"/>
    <p:sldId id="325" r:id="rId36"/>
    <p:sldId id="341" r:id="rId37"/>
    <p:sldId id="326" r:id="rId38"/>
    <p:sldId id="332" r:id="rId39"/>
    <p:sldId id="333" r:id="rId40"/>
    <p:sldId id="334" r:id="rId41"/>
    <p:sldId id="335" r:id="rId42"/>
    <p:sldId id="336" r:id="rId43"/>
    <p:sldId id="337" r:id="rId44"/>
    <p:sldId id="276" r:id="rId45"/>
    <p:sldId id="327" r:id="rId46"/>
    <p:sldId id="328" r:id="rId47"/>
    <p:sldId id="329" r:id="rId48"/>
    <p:sldId id="330" r:id="rId49"/>
    <p:sldId id="331" r:id="rId50"/>
    <p:sldId id="345" r:id="rId51"/>
    <p:sldId id="298" r:id="rId52"/>
  </p:sldIdLst>
  <p:sldSz cx="9144000" cy="5143500" type="screen16x9"/>
  <p:notesSz cx="6858000" cy="9144000"/>
  <p:embeddedFontLst>
    <p:embeddedFont>
      <p:font typeface="Assistant" pitchFamily="2" charset="-79"/>
      <p:regular r:id="rId54"/>
      <p:bold r:id="rId55"/>
    </p:embeddedFont>
    <p:embeddedFont>
      <p:font typeface="Roboto" panose="02000000000000000000" pitchFamily="2"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98"/>
    <p:restoredTop sz="94635"/>
  </p:normalViewPr>
  <p:slideViewPr>
    <p:cSldViewPr snapToGrid="0">
      <p:cViewPr varScale="1">
        <p:scale>
          <a:sx n="153" d="100"/>
          <a:sy n="153" d="100"/>
        </p:scale>
        <p:origin x="56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b647448be2_1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b647448be2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b56d264711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b56d264711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b647448be2_1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b647448be2_1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b647448be2_1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b647448be2_1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b56d264711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b56d264711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4548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af83f1124d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af83f1124d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b56d264711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b56d264711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90554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b56d264711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b56d264711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2970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b56d264711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b56d264711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3191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b56d264711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b56d264711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8498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b56d264711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b56d264711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05638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1" type="title">
  <p:cSld name="TITLE">
    <p:spTree>
      <p:nvGrpSpPr>
        <p:cNvPr id="1" name="Shape 12"/>
        <p:cNvGrpSpPr/>
        <p:nvPr/>
      </p:nvGrpSpPr>
      <p:grpSpPr>
        <a:xfrm>
          <a:off x="0" y="0"/>
          <a:ext cx="0" cy="0"/>
          <a:chOff x="0" y="0"/>
          <a:chExt cx="0" cy="0"/>
        </a:xfrm>
      </p:grpSpPr>
      <p:sp>
        <p:nvSpPr>
          <p:cNvPr id="13" name="Google Shape;13;p2"/>
          <p:cNvSpPr txBox="1">
            <a:spLocks noGrp="1"/>
          </p:cNvSpPr>
          <p:nvPr>
            <p:ph type="ctrTitle"/>
          </p:nvPr>
        </p:nvSpPr>
        <p:spPr>
          <a:xfrm>
            <a:off x="311700" y="1239060"/>
            <a:ext cx="6089100" cy="1776300"/>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Clr>
                <a:schemeClr val="accent1"/>
              </a:buClr>
              <a:buSzPts val="5200"/>
              <a:buNone/>
              <a:defRPr sz="5200">
                <a:solidFill>
                  <a:schemeClr val="accent1"/>
                </a:solidFill>
              </a:defRPr>
            </a:lvl1pPr>
            <a:lvl2pPr lvl="1">
              <a:lnSpc>
                <a:spcPct val="100000"/>
              </a:lnSpc>
              <a:spcBef>
                <a:spcPts val="0"/>
              </a:spcBef>
              <a:spcAft>
                <a:spcPts val="0"/>
              </a:spcAft>
              <a:buClr>
                <a:schemeClr val="accent1"/>
              </a:buClr>
              <a:buSzPts val="5200"/>
              <a:buNone/>
              <a:defRPr sz="5200">
                <a:solidFill>
                  <a:schemeClr val="accent1"/>
                </a:solidFill>
              </a:defRPr>
            </a:lvl2pPr>
            <a:lvl3pPr lvl="2">
              <a:lnSpc>
                <a:spcPct val="100000"/>
              </a:lnSpc>
              <a:spcBef>
                <a:spcPts val="0"/>
              </a:spcBef>
              <a:spcAft>
                <a:spcPts val="0"/>
              </a:spcAft>
              <a:buClr>
                <a:schemeClr val="accent1"/>
              </a:buClr>
              <a:buSzPts val="5200"/>
              <a:buNone/>
              <a:defRPr sz="5200">
                <a:solidFill>
                  <a:schemeClr val="accent1"/>
                </a:solidFill>
              </a:defRPr>
            </a:lvl3pPr>
            <a:lvl4pPr lvl="3">
              <a:lnSpc>
                <a:spcPct val="100000"/>
              </a:lnSpc>
              <a:spcBef>
                <a:spcPts val="0"/>
              </a:spcBef>
              <a:spcAft>
                <a:spcPts val="0"/>
              </a:spcAft>
              <a:buClr>
                <a:schemeClr val="accent1"/>
              </a:buClr>
              <a:buSzPts val="5200"/>
              <a:buNone/>
              <a:defRPr sz="5200">
                <a:solidFill>
                  <a:schemeClr val="accent1"/>
                </a:solidFill>
              </a:defRPr>
            </a:lvl4pPr>
            <a:lvl5pPr lvl="4">
              <a:lnSpc>
                <a:spcPct val="100000"/>
              </a:lnSpc>
              <a:spcBef>
                <a:spcPts val="0"/>
              </a:spcBef>
              <a:spcAft>
                <a:spcPts val="0"/>
              </a:spcAft>
              <a:buClr>
                <a:schemeClr val="accent1"/>
              </a:buClr>
              <a:buSzPts val="5200"/>
              <a:buNone/>
              <a:defRPr sz="5200">
                <a:solidFill>
                  <a:schemeClr val="accent1"/>
                </a:solidFill>
              </a:defRPr>
            </a:lvl5pPr>
            <a:lvl6pPr lvl="5">
              <a:lnSpc>
                <a:spcPct val="100000"/>
              </a:lnSpc>
              <a:spcBef>
                <a:spcPts val="0"/>
              </a:spcBef>
              <a:spcAft>
                <a:spcPts val="0"/>
              </a:spcAft>
              <a:buClr>
                <a:schemeClr val="accent1"/>
              </a:buClr>
              <a:buSzPts val="5200"/>
              <a:buNone/>
              <a:defRPr sz="5200">
                <a:solidFill>
                  <a:schemeClr val="accent1"/>
                </a:solidFill>
              </a:defRPr>
            </a:lvl6pPr>
            <a:lvl7pPr lvl="6">
              <a:lnSpc>
                <a:spcPct val="100000"/>
              </a:lnSpc>
              <a:spcBef>
                <a:spcPts val="0"/>
              </a:spcBef>
              <a:spcAft>
                <a:spcPts val="0"/>
              </a:spcAft>
              <a:buClr>
                <a:schemeClr val="accent1"/>
              </a:buClr>
              <a:buSzPts val="5200"/>
              <a:buNone/>
              <a:defRPr sz="5200">
                <a:solidFill>
                  <a:schemeClr val="accent1"/>
                </a:solidFill>
              </a:defRPr>
            </a:lvl7pPr>
            <a:lvl8pPr lvl="7">
              <a:lnSpc>
                <a:spcPct val="100000"/>
              </a:lnSpc>
              <a:spcBef>
                <a:spcPts val="0"/>
              </a:spcBef>
              <a:spcAft>
                <a:spcPts val="0"/>
              </a:spcAft>
              <a:buClr>
                <a:schemeClr val="accent1"/>
              </a:buClr>
              <a:buSzPts val="5200"/>
              <a:buNone/>
              <a:defRPr sz="5200">
                <a:solidFill>
                  <a:schemeClr val="accent1"/>
                </a:solidFill>
              </a:defRPr>
            </a:lvl8pPr>
            <a:lvl9pPr lvl="8">
              <a:lnSpc>
                <a:spcPct val="100000"/>
              </a:lnSpc>
              <a:spcBef>
                <a:spcPts val="0"/>
              </a:spcBef>
              <a:spcAft>
                <a:spcPts val="0"/>
              </a:spcAft>
              <a:buClr>
                <a:schemeClr val="accent1"/>
              </a:buClr>
              <a:buSzPts val="5200"/>
              <a:buNone/>
              <a:defRPr sz="5200">
                <a:solidFill>
                  <a:schemeClr val="accent1"/>
                </a:solidFill>
              </a:defRPr>
            </a:lvl9pPr>
          </a:lstStyle>
          <a:p>
            <a:endParaRPr/>
          </a:p>
        </p:txBody>
      </p:sp>
      <p:sp>
        <p:nvSpPr>
          <p:cNvPr id="14" name="Google Shape;14;p2"/>
          <p:cNvSpPr txBox="1">
            <a:spLocks noGrp="1"/>
          </p:cNvSpPr>
          <p:nvPr>
            <p:ph type="subTitle" idx="1"/>
          </p:nvPr>
        </p:nvSpPr>
        <p:spPr>
          <a:xfrm>
            <a:off x="311700" y="3015350"/>
            <a:ext cx="6089100" cy="792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accent1"/>
              </a:buClr>
              <a:buSzPts val="2800"/>
              <a:buNone/>
              <a:defRPr sz="2800">
                <a:solidFill>
                  <a:schemeClr val="accent1"/>
                </a:solidFill>
              </a:defRPr>
            </a:lvl1pPr>
            <a:lvl2pPr lvl="1" algn="ctr">
              <a:lnSpc>
                <a:spcPct val="100000"/>
              </a:lnSpc>
              <a:spcBef>
                <a:spcPts val="0"/>
              </a:spcBef>
              <a:spcAft>
                <a:spcPts val="0"/>
              </a:spcAft>
              <a:buClr>
                <a:schemeClr val="accent1"/>
              </a:buClr>
              <a:buSzPts val="2800"/>
              <a:buNone/>
              <a:defRPr sz="2800">
                <a:solidFill>
                  <a:schemeClr val="accent1"/>
                </a:solidFill>
              </a:defRPr>
            </a:lvl2pPr>
            <a:lvl3pPr lvl="2" algn="ctr">
              <a:lnSpc>
                <a:spcPct val="100000"/>
              </a:lnSpc>
              <a:spcBef>
                <a:spcPts val="0"/>
              </a:spcBef>
              <a:spcAft>
                <a:spcPts val="0"/>
              </a:spcAft>
              <a:buClr>
                <a:schemeClr val="accent1"/>
              </a:buClr>
              <a:buSzPts val="2800"/>
              <a:buNone/>
              <a:defRPr sz="2800">
                <a:solidFill>
                  <a:schemeClr val="accent1"/>
                </a:solidFill>
              </a:defRPr>
            </a:lvl3pPr>
            <a:lvl4pPr lvl="3" algn="ctr">
              <a:lnSpc>
                <a:spcPct val="100000"/>
              </a:lnSpc>
              <a:spcBef>
                <a:spcPts val="0"/>
              </a:spcBef>
              <a:spcAft>
                <a:spcPts val="0"/>
              </a:spcAft>
              <a:buClr>
                <a:schemeClr val="accent1"/>
              </a:buClr>
              <a:buSzPts val="2800"/>
              <a:buNone/>
              <a:defRPr sz="2800">
                <a:solidFill>
                  <a:schemeClr val="accent1"/>
                </a:solidFill>
              </a:defRPr>
            </a:lvl4pPr>
            <a:lvl5pPr lvl="4" algn="ctr">
              <a:lnSpc>
                <a:spcPct val="100000"/>
              </a:lnSpc>
              <a:spcBef>
                <a:spcPts val="0"/>
              </a:spcBef>
              <a:spcAft>
                <a:spcPts val="0"/>
              </a:spcAft>
              <a:buClr>
                <a:schemeClr val="accent1"/>
              </a:buClr>
              <a:buSzPts val="2800"/>
              <a:buNone/>
              <a:defRPr sz="2800">
                <a:solidFill>
                  <a:schemeClr val="accent1"/>
                </a:solidFill>
              </a:defRPr>
            </a:lvl5pPr>
            <a:lvl6pPr lvl="5" algn="ctr">
              <a:lnSpc>
                <a:spcPct val="100000"/>
              </a:lnSpc>
              <a:spcBef>
                <a:spcPts val="0"/>
              </a:spcBef>
              <a:spcAft>
                <a:spcPts val="0"/>
              </a:spcAft>
              <a:buClr>
                <a:schemeClr val="accent1"/>
              </a:buClr>
              <a:buSzPts val="2800"/>
              <a:buNone/>
              <a:defRPr sz="2800">
                <a:solidFill>
                  <a:schemeClr val="accent1"/>
                </a:solidFill>
              </a:defRPr>
            </a:lvl6pPr>
            <a:lvl7pPr lvl="6" algn="ctr">
              <a:lnSpc>
                <a:spcPct val="100000"/>
              </a:lnSpc>
              <a:spcBef>
                <a:spcPts val="0"/>
              </a:spcBef>
              <a:spcAft>
                <a:spcPts val="0"/>
              </a:spcAft>
              <a:buClr>
                <a:schemeClr val="accent1"/>
              </a:buClr>
              <a:buSzPts val="2800"/>
              <a:buNone/>
              <a:defRPr sz="2800">
                <a:solidFill>
                  <a:schemeClr val="accent1"/>
                </a:solidFill>
              </a:defRPr>
            </a:lvl7pPr>
            <a:lvl8pPr lvl="7" algn="ctr">
              <a:lnSpc>
                <a:spcPct val="100000"/>
              </a:lnSpc>
              <a:spcBef>
                <a:spcPts val="0"/>
              </a:spcBef>
              <a:spcAft>
                <a:spcPts val="0"/>
              </a:spcAft>
              <a:buClr>
                <a:schemeClr val="accent1"/>
              </a:buClr>
              <a:buSzPts val="2800"/>
              <a:buNone/>
              <a:defRPr sz="2800">
                <a:solidFill>
                  <a:schemeClr val="accent1"/>
                </a:solidFill>
              </a:defRPr>
            </a:lvl8pPr>
            <a:lvl9pPr lvl="8" algn="ctr">
              <a:lnSpc>
                <a:spcPct val="100000"/>
              </a:lnSpc>
              <a:spcBef>
                <a:spcPts val="0"/>
              </a:spcBef>
              <a:spcAft>
                <a:spcPts val="0"/>
              </a:spcAft>
              <a:buClr>
                <a:schemeClr val="accent1"/>
              </a:buClr>
              <a:buSzPts val="2800"/>
              <a:buNone/>
              <a:defRPr sz="2800">
                <a:solidFill>
                  <a:schemeClr val="accent1"/>
                </a:solidFill>
              </a:defRPr>
            </a:lvl9pPr>
          </a:lstStyle>
          <a:p>
            <a:endParaRPr/>
          </a:p>
        </p:txBody>
      </p:sp>
      <p:sp>
        <p:nvSpPr>
          <p:cNvPr id="15" name="Google Shape;15;p2"/>
          <p:cNvSpPr txBox="1">
            <a:spLocks noGrp="1"/>
          </p:cNvSpPr>
          <p:nvPr>
            <p:ph type="sldNum" idx="12"/>
          </p:nvPr>
        </p:nvSpPr>
        <p:spPr>
          <a:xfrm>
            <a:off x="8466613" y="4762672"/>
            <a:ext cx="365700" cy="2742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6" name="Google Shape;16;p2"/>
          <p:cNvGrpSpPr/>
          <p:nvPr/>
        </p:nvGrpSpPr>
        <p:grpSpPr>
          <a:xfrm>
            <a:off x="311726" y="342910"/>
            <a:ext cx="2560425" cy="520904"/>
            <a:chOff x="311726" y="342910"/>
            <a:chExt cx="2560425" cy="520904"/>
          </a:xfrm>
        </p:grpSpPr>
        <p:sp>
          <p:nvSpPr>
            <p:cNvPr id="17" name="Google Shape;17;p2"/>
            <p:cNvSpPr/>
            <p:nvPr/>
          </p:nvSpPr>
          <p:spPr>
            <a:xfrm>
              <a:off x="311726" y="342910"/>
              <a:ext cx="2560425" cy="520904"/>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Google Shape;18;p2"/>
            <p:cNvPicPr preferRelativeResize="0"/>
            <p:nvPr/>
          </p:nvPicPr>
          <p:blipFill rotWithShape="1">
            <a:blip r:embed="rId2">
              <a:alphaModFix/>
            </a:blip>
            <a:srcRect l="377" r="387"/>
            <a:stretch/>
          </p:blipFill>
          <p:spPr>
            <a:xfrm>
              <a:off x="391788" y="382839"/>
              <a:ext cx="2400300" cy="441046"/>
            </a:xfrm>
            <a:prstGeom prst="rect">
              <a:avLst/>
            </a:prstGeom>
            <a:noFill/>
            <a:ln>
              <a:noFill/>
            </a:ln>
          </p:spPr>
        </p:pic>
      </p:grpSp>
      <p:sp>
        <p:nvSpPr>
          <p:cNvPr id="19" name="Google Shape;19;p2"/>
          <p:cNvSpPr/>
          <p:nvPr/>
        </p:nvSpPr>
        <p:spPr>
          <a:xfrm>
            <a:off x="8417710" y="342892"/>
            <a:ext cx="412800" cy="57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000" y="-7000"/>
            <a:ext cx="9144000" cy="255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0" y="0"/>
            <a:ext cx="219600" cy="5154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931400" y="0"/>
            <a:ext cx="219600" cy="5154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000" y="4798125"/>
            <a:ext cx="9144000" cy="35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400750" y="2400375"/>
            <a:ext cx="2743242" cy="2743120"/>
          </a:xfrm>
          <a:custGeom>
            <a:avLst/>
            <a:gdLst/>
            <a:ahLst/>
            <a:cxnLst/>
            <a:rect l="l" t="t" r="r" b="b"/>
            <a:pathLst>
              <a:path w="73158" h="73145" extrusionOk="0">
                <a:moveTo>
                  <a:pt x="73158" y="73107"/>
                </a:moveTo>
                <a:lnTo>
                  <a:pt x="73158" y="0"/>
                </a:lnTo>
                <a:lnTo>
                  <a:pt x="0" y="73145"/>
                </a:lnTo>
                <a:close/>
              </a:path>
            </a:pathLst>
          </a:custGeom>
          <a:solidFill>
            <a:schemeClr val="accent1"/>
          </a:solidFill>
          <a:ln>
            <a:noFill/>
          </a:ln>
        </p:spPr>
      </p:sp>
      <p:sp>
        <p:nvSpPr>
          <p:cNvPr id="25" name="Google Shape;25;p2"/>
          <p:cNvSpPr txBox="1"/>
          <p:nvPr/>
        </p:nvSpPr>
        <p:spPr>
          <a:xfrm rot="-2700000">
            <a:off x="6647467" y="3651017"/>
            <a:ext cx="2757716" cy="554513"/>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65"/>
              <a:buNone/>
            </a:pPr>
            <a:r>
              <a:rPr lang="en" sz="1000" b="1">
                <a:solidFill>
                  <a:schemeClr val="lt1"/>
                </a:solidFill>
                <a:latin typeface="Assistant"/>
                <a:ea typeface="Assistant"/>
                <a:cs typeface="Assistant"/>
                <a:sym typeface="Assistant"/>
              </a:rPr>
              <a:t>We use tech to connect human potential and opportunity with dignity &amp; humility   </a:t>
            </a:r>
            <a:endParaRPr sz="1000" b="1">
              <a:solidFill>
                <a:schemeClr val="lt1"/>
              </a:solidFill>
              <a:latin typeface="Assistant"/>
              <a:ea typeface="Assistant"/>
              <a:cs typeface="Assistant"/>
              <a:sym typeface="Assistant"/>
            </a:endParaRPr>
          </a:p>
        </p:txBody>
      </p:sp>
      <p:sp>
        <p:nvSpPr>
          <p:cNvPr id="26" name="Google Shape;26;p2"/>
          <p:cNvSpPr/>
          <p:nvPr/>
        </p:nvSpPr>
        <p:spPr>
          <a:xfrm>
            <a:off x="8414775" y="4244650"/>
            <a:ext cx="418647" cy="418572"/>
          </a:xfrm>
          <a:custGeom>
            <a:avLst/>
            <a:gdLst/>
            <a:ahLst/>
            <a:cxnLst/>
            <a:rect l="l" t="t" r="r" b="b"/>
            <a:pathLst>
              <a:path w="73158" h="73145" extrusionOk="0">
                <a:moveTo>
                  <a:pt x="73158" y="73107"/>
                </a:moveTo>
                <a:lnTo>
                  <a:pt x="73158" y="0"/>
                </a:lnTo>
                <a:lnTo>
                  <a:pt x="0" y="73145"/>
                </a:lnTo>
                <a:close/>
              </a:path>
            </a:pathLst>
          </a:custGeom>
          <a:solidFill>
            <a:schemeClr val="accent4"/>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1" type="secHead">
  <p:cSld name="SECTION_HEADER">
    <p:bg>
      <p:bgPr>
        <a:noFill/>
        <a:effectLst/>
      </p:bgPr>
    </p:bg>
    <p:spTree>
      <p:nvGrpSpPr>
        <p:cNvPr id="1" name="Shape 39"/>
        <p:cNvGrpSpPr/>
        <p:nvPr/>
      </p:nvGrpSpPr>
      <p:grpSpPr>
        <a:xfrm>
          <a:off x="0" y="0"/>
          <a:ext cx="0" cy="0"/>
          <a:chOff x="0" y="0"/>
          <a:chExt cx="0" cy="0"/>
        </a:xfrm>
      </p:grpSpPr>
      <p:sp>
        <p:nvSpPr>
          <p:cNvPr id="40" name="Google Shape;40;p4"/>
          <p:cNvSpPr/>
          <p:nvPr/>
        </p:nvSpPr>
        <p:spPr>
          <a:xfrm>
            <a:off x="0" y="0"/>
            <a:ext cx="91440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42" name="Google Shape;42;p4"/>
          <p:cNvSpPr txBox="1">
            <a:spLocks noGrp="1"/>
          </p:cNvSpPr>
          <p:nvPr>
            <p:ph type="sldNum" idx="12"/>
          </p:nvPr>
        </p:nvSpPr>
        <p:spPr>
          <a:xfrm>
            <a:off x="8466613" y="4762672"/>
            <a:ext cx="365700" cy="274200"/>
          </a:xfrm>
          <a:prstGeom prst="rect">
            <a:avLst/>
          </a:prstGeom>
        </p:spPr>
        <p:txBody>
          <a:bodyPr spcFirstLastPara="1" wrap="square" lIns="91425" tIns="91425" rIns="91425" bIns="91425" anchor="ctr" anchorCtr="0">
            <a:normAutofit fontScale="92500" lnSpcReduction="20000"/>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2">
  <p:cSld name="SECTION_HEADER_1">
    <p:bg>
      <p:bgPr>
        <a:noFill/>
        <a:effectLst/>
      </p:bgPr>
    </p:bg>
    <p:spTree>
      <p:nvGrpSpPr>
        <p:cNvPr id="1" name="Shape 43"/>
        <p:cNvGrpSpPr/>
        <p:nvPr/>
      </p:nvGrpSpPr>
      <p:grpSpPr>
        <a:xfrm>
          <a:off x="0" y="0"/>
          <a:ext cx="0" cy="0"/>
          <a:chOff x="0" y="0"/>
          <a:chExt cx="0" cy="0"/>
        </a:xfrm>
      </p:grpSpPr>
      <p:sp>
        <p:nvSpPr>
          <p:cNvPr id="44" name="Google Shape;44;p5"/>
          <p:cNvSpPr/>
          <p:nvPr/>
        </p:nvSpPr>
        <p:spPr>
          <a:xfrm>
            <a:off x="7000" y="4663200"/>
            <a:ext cx="9144000" cy="49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a:off x="7000" y="-7000"/>
            <a:ext cx="9144000" cy="349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0" y="0"/>
            <a:ext cx="311700" cy="5154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a:off x="8839300" y="0"/>
            <a:ext cx="311700" cy="5154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txBox="1">
            <a:spLocks noGrp="1"/>
          </p:cNvSpPr>
          <p:nvPr>
            <p:ph type="title"/>
          </p:nvPr>
        </p:nvSpPr>
        <p:spPr>
          <a:xfrm>
            <a:off x="311700" y="214884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9" name="Google Shape;49;p5"/>
          <p:cNvSpPr txBox="1">
            <a:spLocks noGrp="1"/>
          </p:cNvSpPr>
          <p:nvPr>
            <p:ph type="sldNum" idx="12"/>
          </p:nvPr>
        </p:nvSpPr>
        <p:spPr>
          <a:xfrm>
            <a:off x="8466613" y="4762672"/>
            <a:ext cx="365700" cy="274200"/>
          </a:xfrm>
          <a:prstGeom prst="rect">
            <a:avLst/>
          </a:prstGeom>
        </p:spPr>
        <p:txBody>
          <a:bodyPr spcFirstLastPara="1" wrap="square" lIns="91425" tIns="91425" rIns="91425" bIns="91425" anchor="ctr" anchorCtr="0">
            <a:normAutofit fontScale="92500" lnSpcReduction="20000"/>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7"/>
        <p:cNvGrpSpPr/>
        <p:nvPr/>
      </p:nvGrpSpPr>
      <p:grpSpPr>
        <a:xfrm>
          <a:off x="0" y="0"/>
          <a:ext cx="0" cy="0"/>
          <a:chOff x="0" y="0"/>
          <a:chExt cx="0" cy="0"/>
        </a:xfrm>
      </p:grpSpPr>
      <p:sp>
        <p:nvSpPr>
          <p:cNvPr id="78" name="Google Shape;78;p10"/>
          <p:cNvSpPr txBox="1">
            <a:spLocks noGrp="1"/>
          </p:cNvSpPr>
          <p:nvPr>
            <p:ph type="title"/>
          </p:nvPr>
        </p:nvSpPr>
        <p:spPr>
          <a:xfrm>
            <a:off x="311700" y="342900"/>
            <a:ext cx="8147100" cy="572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9" name="Google Shape;79;p10"/>
          <p:cNvSpPr txBox="1">
            <a:spLocks noGrp="1"/>
          </p:cNvSpPr>
          <p:nvPr>
            <p:ph type="body" idx="1"/>
          </p:nvPr>
        </p:nvSpPr>
        <p:spPr>
          <a:xfrm>
            <a:off x="311700" y="1005850"/>
            <a:ext cx="3999900" cy="3657300"/>
          </a:xfrm>
          <a:prstGeom prst="rect">
            <a:avLst/>
          </a:prstGeom>
          <a:solidFill>
            <a:schemeClr val="accent3"/>
          </a:solidFill>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1000"/>
              </a:spcBef>
              <a:spcAft>
                <a:spcPts val="0"/>
              </a:spcAft>
              <a:buSzPts val="1200"/>
              <a:buChar char="○"/>
              <a:defRPr sz="1200"/>
            </a:lvl2pPr>
            <a:lvl3pPr marL="1371600" lvl="2" indent="-304800">
              <a:spcBef>
                <a:spcPts val="1000"/>
              </a:spcBef>
              <a:spcAft>
                <a:spcPts val="0"/>
              </a:spcAft>
              <a:buSzPts val="1200"/>
              <a:buChar char="■"/>
              <a:defRPr sz="1200"/>
            </a:lvl3pPr>
            <a:lvl4pPr marL="1828800" lvl="3" indent="-304800">
              <a:spcBef>
                <a:spcPts val="1000"/>
              </a:spcBef>
              <a:spcAft>
                <a:spcPts val="0"/>
              </a:spcAft>
              <a:buSzPts val="1200"/>
              <a:buChar char="●"/>
              <a:defRPr sz="1200"/>
            </a:lvl4pPr>
            <a:lvl5pPr marL="2286000" lvl="4" indent="-304800">
              <a:spcBef>
                <a:spcPts val="1000"/>
              </a:spcBef>
              <a:spcAft>
                <a:spcPts val="0"/>
              </a:spcAft>
              <a:buSzPts val="1200"/>
              <a:buChar char="○"/>
              <a:defRPr sz="1200"/>
            </a:lvl5pPr>
            <a:lvl6pPr marL="2743200" lvl="5" indent="-304800">
              <a:spcBef>
                <a:spcPts val="1000"/>
              </a:spcBef>
              <a:spcAft>
                <a:spcPts val="0"/>
              </a:spcAft>
              <a:buSzPts val="1200"/>
              <a:buChar char="■"/>
              <a:defRPr sz="1200"/>
            </a:lvl6pPr>
            <a:lvl7pPr marL="3200400" lvl="6" indent="-304800">
              <a:spcBef>
                <a:spcPts val="1000"/>
              </a:spcBef>
              <a:spcAft>
                <a:spcPts val="0"/>
              </a:spcAft>
              <a:buSzPts val="1200"/>
              <a:buChar char="●"/>
              <a:defRPr sz="1200"/>
            </a:lvl7pPr>
            <a:lvl8pPr marL="3657600" lvl="7" indent="-304800">
              <a:spcBef>
                <a:spcPts val="1000"/>
              </a:spcBef>
              <a:spcAft>
                <a:spcPts val="0"/>
              </a:spcAft>
              <a:buSzPts val="1200"/>
              <a:buChar char="○"/>
              <a:defRPr sz="1200"/>
            </a:lvl8pPr>
            <a:lvl9pPr marL="4114800" lvl="8" indent="-304800">
              <a:spcBef>
                <a:spcPts val="1000"/>
              </a:spcBef>
              <a:spcAft>
                <a:spcPts val="1000"/>
              </a:spcAft>
              <a:buSzPts val="1200"/>
              <a:buChar char="■"/>
              <a:defRPr sz="1200"/>
            </a:lvl9pPr>
          </a:lstStyle>
          <a:p>
            <a:endParaRPr/>
          </a:p>
        </p:txBody>
      </p:sp>
      <p:sp>
        <p:nvSpPr>
          <p:cNvPr id="80" name="Google Shape;80;p10"/>
          <p:cNvSpPr txBox="1">
            <a:spLocks noGrp="1"/>
          </p:cNvSpPr>
          <p:nvPr>
            <p:ph type="body" idx="2"/>
          </p:nvPr>
        </p:nvSpPr>
        <p:spPr>
          <a:xfrm>
            <a:off x="4832400" y="1005850"/>
            <a:ext cx="3999900" cy="3657300"/>
          </a:xfrm>
          <a:prstGeom prst="rect">
            <a:avLst/>
          </a:prstGeom>
          <a:solidFill>
            <a:schemeClr val="accent3"/>
          </a:solidFill>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1000"/>
              </a:spcBef>
              <a:spcAft>
                <a:spcPts val="0"/>
              </a:spcAft>
              <a:buSzPts val="1200"/>
              <a:buChar char="○"/>
              <a:defRPr sz="1200"/>
            </a:lvl2pPr>
            <a:lvl3pPr marL="1371600" lvl="2" indent="-304800">
              <a:spcBef>
                <a:spcPts val="1000"/>
              </a:spcBef>
              <a:spcAft>
                <a:spcPts val="0"/>
              </a:spcAft>
              <a:buSzPts val="1200"/>
              <a:buChar char="■"/>
              <a:defRPr sz="1200"/>
            </a:lvl3pPr>
            <a:lvl4pPr marL="1828800" lvl="3" indent="-304800">
              <a:spcBef>
                <a:spcPts val="1000"/>
              </a:spcBef>
              <a:spcAft>
                <a:spcPts val="0"/>
              </a:spcAft>
              <a:buSzPts val="1200"/>
              <a:buChar char="●"/>
              <a:defRPr sz="1200"/>
            </a:lvl4pPr>
            <a:lvl5pPr marL="2286000" lvl="4" indent="-304800">
              <a:spcBef>
                <a:spcPts val="1000"/>
              </a:spcBef>
              <a:spcAft>
                <a:spcPts val="0"/>
              </a:spcAft>
              <a:buSzPts val="1200"/>
              <a:buChar char="○"/>
              <a:defRPr sz="1200"/>
            </a:lvl5pPr>
            <a:lvl6pPr marL="2743200" lvl="5" indent="-304800">
              <a:spcBef>
                <a:spcPts val="1000"/>
              </a:spcBef>
              <a:spcAft>
                <a:spcPts val="0"/>
              </a:spcAft>
              <a:buSzPts val="1200"/>
              <a:buChar char="■"/>
              <a:defRPr sz="1200"/>
            </a:lvl6pPr>
            <a:lvl7pPr marL="3200400" lvl="6" indent="-304800">
              <a:spcBef>
                <a:spcPts val="1000"/>
              </a:spcBef>
              <a:spcAft>
                <a:spcPts val="0"/>
              </a:spcAft>
              <a:buSzPts val="1200"/>
              <a:buChar char="●"/>
              <a:defRPr sz="1200"/>
            </a:lvl7pPr>
            <a:lvl8pPr marL="3657600" lvl="7" indent="-304800">
              <a:spcBef>
                <a:spcPts val="1000"/>
              </a:spcBef>
              <a:spcAft>
                <a:spcPts val="0"/>
              </a:spcAft>
              <a:buSzPts val="1200"/>
              <a:buChar char="○"/>
              <a:defRPr sz="1200"/>
            </a:lvl8pPr>
            <a:lvl9pPr marL="4114800" lvl="8" indent="-304800">
              <a:spcBef>
                <a:spcPts val="1000"/>
              </a:spcBef>
              <a:spcAft>
                <a:spcPts val="1000"/>
              </a:spcAft>
              <a:buSzPts val="1200"/>
              <a:buChar char="■"/>
              <a:defRPr sz="1200"/>
            </a:lvl9pPr>
          </a:lstStyle>
          <a:p>
            <a:endParaRPr/>
          </a:p>
        </p:txBody>
      </p:sp>
      <p:sp>
        <p:nvSpPr>
          <p:cNvPr id="81" name="Google Shape;81;p10"/>
          <p:cNvSpPr txBox="1">
            <a:spLocks noGrp="1"/>
          </p:cNvSpPr>
          <p:nvPr>
            <p:ph type="sldNum" idx="12"/>
          </p:nvPr>
        </p:nvSpPr>
        <p:spPr>
          <a:xfrm>
            <a:off x="8466613" y="4762672"/>
            <a:ext cx="365700" cy="2742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anks and contact">
  <p:cSld name="MAIN_POINT_1">
    <p:spTree>
      <p:nvGrpSpPr>
        <p:cNvPr id="1" name="Shape 98"/>
        <p:cNvGrpSpPr/>
        <p:nvPr/>
      </p:nvGrpSpPr>
      <p:grpSpPr>
        <a:xfrm>
          <a:off x="0" y="0"/>
          <a:ext cx="0" cy="0"/>
          <a:chOff x="0" y="0"/>
          <a:chExt cx="0" cy="0"/>
        </a:xfrm>
      </p:grpSpPr>
      <p:sp>
        <p:nvSpPr>
          <p:cNvPr id="99" name="Google Shape;99;p15"/>
          <p:cNvSpPr txBox="1">
            <a:spLocks noGrp="1"/>
          </p:cNvSpPr>
          <p:nvPr>
            <p:ph type="sldNum" idx="12"/>
          </p:nvPr>
        </p:nvSpPr>
        <p:spPr>
          <a:xfrm>
            <a:off x="8466613" y="4762672"/>
            <a:ext cx="365700" cy="2742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100" name="Google Shape;100;p15"/>
          <p:cNvGrpSpPr/>
          <p:nvPr/>
        </p:nvGrpSpPr>
        <p:grpSpPr>
          <a:xfrm rot="2700000">
            <a:off x="585683" y="481417"/>
            <a:ext cx="694882" cy="564848"/>
            <a:chOff x="919500" y="1916075"/>
            <a:chExt cx="1067700" cy="867900"/>
          </a:xfrm>
        </p:grpSpPr>
        <p:sp>
          <p:nvSpPr>
            <p:cNvPr id="101" name="Google Shape;101;p15"/>
            <p:cNvSpPr/>
            <p:nvPr/>
          </p:nvSpPr>
          <p:spPr>
            <a:xfrm>
              <a:off x="919500" y="1992275"/>
              <a:ext cx="915300" cy="7917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1071900" y="1916075"/>
              <a:ext cx="915300" cy="7917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15"/>
          <p:cNvGrpSpPr/>
          <p:nvPr/>
        </p:nvGrpSpPr>
        <p:grpSpPr>
          <a:xfrm rot="8100000">
            <a:off x="7746888" y="3437645"/>
            <a:ext cx="912919" cy="742084"/>
            <a:chOff x="521400" y="3135325"/>
            <a:chExt cx="1067700" cy="867900"/>
          </a:xfrm>
        </p:grpSpPr>
        <p:sp>
          <p:nvSpPr>
            <p:cNvPr id="104" name="Google Shape;104;p15"/>
            <p:cNvSpPr/>
            <p:nvPr/>
          </p:nvSpPr>
          <p:spPr>
            <a:xfrm>
              <a:off x="521400" y="3211525"/>
              <a:ext cx="915300" cy="791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673800" y="3135325"/>
              <a:ext cx="915300" cy="7917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 name="Google Shape;106;p15"/>
          <p:cNvSpPr txBox="1">
            <a:spLocks noGrp="1"/>
          </p:cNvSpPr>
          <p:nvPr>
            <p:ph type="title"/>
          </p:nvPr>
        </p:nvSpPr>
        <p:spPr>
          <a:xfrm>
            <a:off x="311700" y="342900"/>
            <a:ext cx="8100000" cy="20940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chemeClr val="accent1"/>
              </a:buClr>
              <a:buSzPts val="4800"/>
              <a:buFont typeface="Assistant"/>
              <a:buNone/>
              <a:defRPr sz="4800">
                <a:solidFill>
                  <a:schemeClr val="accent1"/>
                </a:solidFill>
                <a:latin typeface="Assistant"/>
                <a:ea typeface="Assistant"/>
                <a:cs typeface="Assistant"/>
                <a:sym typeface="Assistant"/>
              </a:defRPr>
            </a:lvl2pPr>
            <a:lvl3pPr lvl="2" rtl="0">
              <a:spcBef>
                <a:spcPts val="0"/>
              </a:spcBef>
              <a:spcAft>
                <a:spcPts val="0"/>
              </a:spcAft>
              <a:buClr>
                <a:schemeClr val="accent1"/>
              </a:buClr>
              <a:buSzPts val="4800"/>
              <a:buFont typeface="Assistant"/>
              <a:buNone/>
              <a:defRPr sz="4800">
                <a:solidFill>
                  <a:schemeClr val="accent1"/>
                </a:solidFill>
                <a:latin typeface="Assistant"/>
                <a:ea typeface="Assistant"/>
                <a:cs typeface="Assistant"/>
                <a:sym typeface="Assistant"/>
              </a:defRPr>
            </a:lvl3pPr>
            <a:lvl4pPr lvl="3" rtl="0">
              <a:spcBef>
                <a:spcPts val="0"/>
              </a:spcBef>
              <a:spcAft>
                <a:spcPts val="0"/>
              </a:spcAft>
              <a:buClr>
                <a:schemeClr val="accent1"/>
              </a:buClr>
              <a:buSzPts val="4800"/>
              <a:buFont typeface="Assistant"/>
              <a:buNone/>
              <a:defRPr sz="4800">
                <a:solidFill>
                  <a:schemeClr val="accent1"/>
                </a:solidFill>
                <a:latin typeface="Assistant"/>
                <a:ea typeface="Assistant"/>
                <a:cs typeface="Assistant"/>
                <a:sym typeface="Assistant"/>
              </a:defRPr>
            </a:lvl4pPr>
            <a:lvl5pPr lvl="4" rtl="0">
              <a:spcBef>
                <a:spcPts val="0"/>
              </a:spcBef>
              <a:spcAft>
                <a:spcPts val="0"/>
              </a:spcAft>
              <a:buClr>
                <a:schemeClr val="accent1"/>
              </a:buClr>
              <a:buSzPts val="4800"/>
              <a:buFont typeface="Assistant"/>
              <a:buNone/>
              <a:defRPr sz="4800">
                <a:solidFill>
                  <a:schemeClr val="accent1"/>
                </a:solidFill>
                <a:latin typeface="Assistant"/>
                <a:ea typeface="Assistant"/>
                <a:cs typeface="Assistant"/>
                <a:sym typeface="Assistant"/>
              </a:defRPr>
            </a:lvl5pPr>
            <a:lvl6pPr lvl="5" rtl="0">
              <a:spcBef>
                <a:spcPts val="0"/>
              </a:spcBef>
              <a:spcAft>
                <a:spcPts val="0"/>
              </a:spcAft>
              <a:buClr>
                <a:schemeClr val="accent1"/>
              </a:buClr>
              <a:buSzPts val="4800"/>
              <a:buFont typeface="Assistant"/>
              <a:buNone/>
              <a:defRPr sz="4800">
                <a:solidFill>
                  <a:schemeClr val="accent1"/>
                </a:solidFill>
                <a:latin typeface="Assistant"/>
                <a:ea typeface="Assistant"/>
                <a:cs typeface="Assistant"/>
                <a:sym typeface="Assistant"/>
              </a:defRPr>
            </a:lvl6pPr>
            <a:lvl7pPr lvl="6" rtl="0">
              <a:spcBef>
                <a:spcPts val="0"/>
              </a:spcBef>
              <a:spcAft>
                <a:spcPts val="0"/>
              </a:spcAft>
              <a:buClr>
                <a:schemeClr val="accent1"/>
              </a:buClr>
              <a:buSzPts val="4800"/>
              <a:buFont typeface="Assistant"/>
              <a:buNone/>
              <a:defRPr sz="4800">
                <a:solidFill>
                  <a:schemeClr val="accent1"/>
                </a:solidFill>
                <a:latin typeface="Assistant"/>
                <a:ea typeface="Assistant"/>
                <a:cs typeface="Assistant"/>
                <a:sym typeface="Assistant"/>
              </a:defRPr>
            </a:lvl7pPr>
            <a:lvl8pPr lvl="7" rtl="0">
              <a:spcBef>
                <a:spcPts val="0"/>
              </a:spcBef>
              <a:spcAft>
                <a:spcPts val="0"/>
              </a:spcAft>
              <a:buClr>
                <a:schemeClr val="accent1"/>
              </a:buClr>
              <a:buSzPts val="4800"/>
              <a:buFont typeface="Assistant"/>
              <a:buNone/>
              <a:defRPr sz="4800">
                <a:solidFill>
                  <a:schemeClr val="accent1"/>
                </a:solidFill>
                <a:latin typeface="Assistant"/>
                <a:ea typeface="Assistant"/>
                <a:cs typeface="Assistant"/>
                <a:sym typeface="Assistant"/>
              </a:defRPr>
            </a:lvl8pPr>
            <a:lvl9pPr lvl="8" rtl="0">
              <a:spcBef>
                <a:spcPts val="0"/>
              </a:spcBef>
              <a:spcAft>
                <a:spcPts val="0"/>
              </a:spcAft>
              <a:buClr>
                <a:schemeClr val="accent1"/>
              </a:buClr>
              <a:buSzPts val="4800"/>
              <a:buFont typeface="Assistant"/>
              <a:buNone/>
              <a:defRPr sz="4800">
                <a:solidFill>
                  <a:schemeClr val="accent1"/>
                </a:solidFill>
                <a:latin typeface="Assistant"/>
                <a:ea typeface="Assistant"/>
                <a:cs typeface="Assistant"/>
                <a:sym typeface="Assistant"/>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7"/>
        <p:cNvGrpSpPr/>
        <p:nvPr/>
      </p:nvGrpSpPr>
      <p:grpSpPr>
        <a:xfrm>
          <a:off x="0" y="0"/>
          <a:ext cx="0" cy="0"/>
          <a:chOff x="0" y="0"/>
          <a:chExt cx="0" cy="0"/>
        </a:xfrm>
      </p:grpSpPr>
      <p:sp>
        <p:nvSpPr>
          <p:cNvPr id="108" name="Google Shape;108;p16"/>
          <p:cNvSpPr/>
          <p:nvPr/>
        </p:nvSpPr>
        <p:spPr>
          <a:xfrm>
            <a:off x="4572000" y="0"/>
            <a:ext cx="45720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6"/>
          <p:cNvSpPr txBox="1">
            <a:spLocks noGrp="1"/>
          </p:cNvSpPr>
          <p:nvPr>
            <p:ph type="title"/>
          </p:nvPr>
        </p:nvSpPr>
        <p:spPr>
          <a:xfrm>
            <a:off x="311700" y="679950"/>
            <a:ext cx="3999000" cy="22704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sz="4200"/>
            </a:lvl1pPr>
            <a:lvl2pPr lvl="1" algn="ctr">
              <a:spcBef>
                <a:spcPts val="0"/>
              </a:spcBef>
              <a:spcAft>
                <a:spcPts val="0"/>
              </a:spcAft>
              <a:buSzPts val="4200"/>
              <a:buFont typeface="Assistant"/>
              <a:buNone/>
              <a:defRPr sz="4200" b="1">
                <a:latin typeface="Assistant"/>
                <a:ea typeface="Assistant"/>
                <a:cs typeface="Assistant"/>
                <a:sym typeface="Assistant"/>
              </a:defRPr>
            </a:lvl2pPr>
            <a:lvl3pPr lvl="2" algn="ctr">
              <a:spcBef>
                <a:spcPts val="0"/>
              </a:spcBef>
              <a:spcAft>
                <a:spcPts val="0"/>
              </a:spcAft>
              <a:buSzPts val="4200"/>
              <a:buFont typeface="Assistant"/>
              <a:buNone/>
              <a:defRPr sz="4200" b="1">
                <a:latin typeface="Assistant"/>
                <a:ea typeface="Assistant"/>
                <a:cs typeface="Assistant"/>
                <a:sym typeface="Assistant"/>
              </a:defRPr>
            </a:lvl3pPr>
            <a:lvl4pPr lvl="3" algn="ctr">
              <a:spcBef>
                <a:spcPts val="0"/>
              </a:spcBef>
              <a:spcAft>
                <a:spcPts val="0"/>
              </a:spcAft>
              <a:buSzPts val="4200"/>
              <a:buFont typeface="Assistant"/>
              <a:buNone/>
              <a:defRPr sz="4200" b="1">
                <a:latin typeface="Assistant"/>
                <a:ea typeface="Assistant"/>
                <a:cs typeface="Assistant"/>
                <a:sym typeface="Assistant"/>
              </a:defRPr>
            </a:lvl4pPr>
            <a:lvl5pPr lvl="4" algn="ctr">
              <a:spcBef>
                <a:spcPts val="0"/>
              </a:spcBef>
              <a:spcAft>
                <a:spcPts val="0"/>
              </a:spcAft>
              <a:buSzPts val="4200"/>
              <a:buFont typeface="Assistant"/>
              <a:buNone/>
              <a:defRPr sz="4200" b="1">
                <a:latin typeface="Assistant"/>
                <a:ea typeface="Assistant"/>
                <a:cs typeface="Assistant"/>
                <a:sym typeface="Assistant"/>
              </a:defRPr>
            </a:lvl5pPr>
            <a:lvl6pPr lvl="5" algn="ctr">
              <a:spcBef>
                <a:spcPts val="0"/>
              </a:spcBef>
              <a:spcAft>
                <a:spcPts val="0"/>
              </a:spcAft>
              <a:buSzPts val="4200"/>
              <a:buFont typeface="Assistant"/>
              <a:buNone/>
              <a:defRPr sz="4200" b="1">
                <a:latin typeface="Assistant"/>
                <a:ea typeface="Assistant"/>
                <a:cs typeface="Assistant"/>
                <a:sym typeface="Assistant"/>
              </a:defRPr>
            </a:lvl6pPr>
            <a:lvl7pPr lvl="6" algn="ctr">
              <a:spcBef>
                <a:spcPts val="0"/>
              </a:spcBef>
              <a:spcAft>
                <a:spcPts val="0"/>
              </a:spcAft>
              <a:buSzPts val="4200"/>
              <a:buFont typeface="Assistant"/>
              <a:buNone/>
              <a:defRPr sz="4200" b="1">
                <a:latin typeface="Assistant"/>
                <a:ea typeface="Assistant"/>
                <a:cs typeface="Assistant"/>
                <a:sym typeface="Assistant"/>
              </a:defRPr>
            </a:lvl7pPr>
            <a:lvl8pPr lvl="7" algn="ctr">
              <a:spcBef>
                <a:spcPts val="0"/>
              </a:spcBef>
              <a:spcAft>
                <a:spcPts val="0"/>
              </a:spcAft>
              <a:buSzPts val="4200"/>
              <a:buFont typeface="Assistant"/>
              <a:buNone/>
              <a:defRPr sz="4200" b="1">
                <a:latin typeface="Assistant"/>
                <a:ea typeface="Assistant"/>
                <a:cs typeface="Assistant"/>
                <a:sym typeface="Assistant"/>
              </a:defRPr>
            </a:lvl8pPr>
            <a:lvl9pPr lvl="8" algn="ctr">
              <a:spcBef>
                <a:spcPts val="0"/>
              </a:spcBef>
              <a:spcAft>
                <a:spcPts val="0"/>
              </a:spcAft>
              <a:buSzPts val="4200"/>
              <a:buFont typeface="Assistant"/>
              <a:buNone/>
              <a:defRPr sz="4200" b="1">
                <a:latin typeface="Assistant"/>
                <a:ea typeface="Assistant"/>
                <a:cs typeface="Assistant"/>
                <a:sym typeface="Assistant"/>
              </a:defRPr>
            </a:lvl9pPr>
          </a:lstStyle>
          <a:p>
            <a:endParaRPr/>
          </a:p>
        </p:txBody>
      </p:sp>
      <p:sp>
        <p:nvSpPr>
          <p:cNvPr id="110" name="Google Shape;110;p16"/>
          <p:cNvSpPr txBox="1">
            <a:spLocks noGrp="1"/>
          </p:cNvSpPr>
          <p:nvPr>
            <p:ph type="subTitle" idx="1"/>
          </p:nvPr>
        </p:nvSpPr>
        <p:spPr>
          <a:xfrm>
            <a:off x="311700" y="2950350"/>
            <a:ext cx="3999000" cy="1235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11" name="Google Shape;111;p16"/>
          <p:cNvSpPr txBox="1">
            <a:spLocks noGrp="1"/>
          </p:cNvSpPr>
          <p:nvPr>
            <p:ph type="body" idx="2"/>
          </p:nvPr>
        </p:nvSpPr>
        <p:spPr>
          <a:xfrm>
            <a:off x="4939500" y="342900"/>
            <a:ext cx="3419400" cy="41796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000"/>
              </a:spcBef>
              <a:spcAft>
                <a:spcPts val="0"/>
              </a:spcAft>
              <a:buClr>
                <a:schemeClr val="lt1"/>
              </a:buClr>
              <a:buSzPts val="1400"/>
              <a:buChar char="○"/>
              <a:defRPr>
                <a:solidFill>
                  <a:schemeClr val="lt1"/>
                </a:solidFill>
              </a:defRPr>
            </a:lvl2pPr>
            <a:lvl3pPr marL="1371600" lvl="2" indent="-317500">
              <a:spcBef>
                <a:spcPts val="1000"/>
              </a:spcBef>
              <a:spcAft>
                <a:spcPts val="0"/>
              </a:spcAft>
              <a:buClr>
                <a:schemeClr val="lt1"/>
              </a:buClr>
              <a:buSzPts val="1400"/>
              <a:buChar char="■"/>
              <a:defRPr>
                <a:solidFill>
                  <a:schemeClr val="lt1"/>
                </a:solidFill>
              </a:defRPr>
            </a:lvl3pPr>
            <a:lvl4pPr marL="1828800" lvl="3" indent="-317500">
              <a:spcBef>
                <a:spcPts val="1000"/>
              </a:spcBef>
              <a:spcAft>
                <a:spcPts val="0"/>
              </a:spcAft>
              <a:buClr>
                <a:schemeClr val="lt1"/>
              </a:buClr>
              <a:buSzPts val="1400"/>
              <a:buChar char="●"/>
              <a:defRPr>
                <a:solidFill>
                  <a:schemeClr val="lt1"/>
                </a:solidFill>
              </a:defRPr>
            </a:lvl4pPr>
            <a:lvl5pPr marL="2286000" lvl="4" indent="-317500">
              <a:spcBef>
                <a:spcPts val="1000"/>
              </a:spcBef>
              <a:spcAft>
                <a:spcPts val="0"/>
              </a:spcAft>
              <a:buClr>
                <a:schemeClr val="lt1"/>
              </a:buClr>
              <a:buSzPts val="1400"/>
              <a:buChar char="○"/>
              <a:defRPr>
                <a:solidFill>
                  <a:schemeClr val="lt1"/>
                </a:solidFill>
              </a:defRPr>
            </a:lvl5pPr>
            <a:lvl6pPr marL="2743200" lvl="5" indent="-317500">
              <a:spcBef>
                <a:spcPts val="1000"/>
              </a:spcBef>
              <a:spcAft>
                <a:spcPts val="0"/>
              </a:spcAft>
              <a:buClr>
                <a:schemeClr val="lt1"/>
              </a:buClr>
              <a:buSzPts val="1400"/>
              <a:buChar char="■"/>
              <a:defRPr>
                <a:solidFill>
                  <a:schemeClr val="lt1"/>
                </a:solidFill>
              </a:defRPr>
            </a:lvl6pPr>
            <a:lvl7pPr marL="3200400" lvl="6" indent="-317500">
              <a:spcBef>
                <a:spcPts val="1000"/>
              </a:spcBef>
              <a:spcAft>
                <a:spcPts val="0"/>
              </a:spcAft>
              <a:buClr>
                <a:schemeClr val="lt1"/>
              </a:buClr>
              <a:buSzPts val="1400"/>
              <a:buChar char="●"/>
              <a:defRPr>
                <a:solidFill>
                  <a:schemeClr val="lt1"/>
                </a:solidFill>
              </a:defRPr>
            </a:lvl7pPr>
            <a:lvl8pPr marL="3657600" lvl="7" indent="-317500">
              <a:spcBef>
                <a:spcPts val="1000"/>
              </a:spcBef>
              <a:spcAft>
                <a:spcPts val="0"/>
              </a:spcAft>
              <a:buClr>
                <a:schemeClr val="lt1"/>
              </a:buClr>
              <a:buSzPts val="1400"/>
              <a:buChar char="○"/>
              <a:defRPr>
                <a:solidFill>
                  <a:schemeClr val="lt1"/>
                </a:solidFill>
              </a:defRPr>
            </a:lvl8pPr>
            <a:lvl9pPr marL="4114800" lvl="8" indent="-317500">
              <a:spcBef>
                <a:spcPts val="1000"/>
              </a:spcBef>
              <a:spcAft>
                <a:spcPts val="1000"/>
              </a:spcAft>
              <a:buClr>
                <a:schemeClr val="lt1"/>
              </a:buClr>
              <a:buSzPts val="1400"/>
              <a:buChar char="■"/>
              <a:defRPr>
                <a:solidFill>
                  <a:schemeClr val="lt1"/>
                </a:solidFill>
              </a:defRPr>
            </a:lvl9pPr>
          </a:lstStyle>
          <a:p>
            <a:endParaRPr/>
          </a:p>
        </p:txBody>
      </p:sp>
      <p:sp>
        <p:nvSpPr>
          <p:cNvPr id="112" name="Google Shape;112;p16"/>
          <p:cNvSpPr txBox="1">
            <a:spLocks noGrp="1"/>
          </p:cNvSpPr>
          <p:nvPr>
            <p:ph type="sldNum" idx="12"/>
          </p:nvPr>
        </p:nvSpPr>
        <p:spPr>
          <a:xfrm>
            <a:off x="8466613" y="4762672"/>
            <a:ext cx="365700" cy="274200"/>
          </a:xfrm>
          <a:prstGeom prst="rect">
            <a:avLst/>
          </a:prstGeom>
        </p:spPr>
        <p:txBody>
          <a:bodyPr spcFirstLastPara="1" wrap="square" lIns="91425" tIns="91425" rIns="91425" bIns="91425" anchor="ctr" anchorCtr="0">
            <a:normAutofit fontScale="92500" lnSpcReduction="20000"/>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42900"/>
            <a:ext cx="8147100" cy="572700"/>
          </a:xfrm>
          <a:prstGeom prst="rect">
            <a:avLst/>
          </a:prstGeom>
          <a:noFill/>
          <a:ln>
            <a:noFill/>
          </a:ln>
        </p:spPr>
        <p:txBody>
          <a:bodyPr spcFirstLastPara="1" wrap="square" lIns="91425" tIns="91425" rIns="91425" bIns="91425" anchor="ctr" anchorCtr="0">
            <a:normAutofit/>
          </a:bodyPr>
          <a:lstStyle>
            <a:lvl1pPr lvl="0">
              <a:spcBef>
                <a:spcPts val="0"/>
              </a:spcBef>
              <a:spcAft>
                <a:spcPts val="0"/>
              </a:spcAft>
              <a:buClr>
                <a:schemeClr val="dk1"/>
              </a:buClr>
              <a:buSzPts val="2800"/>
              <a:buFont typeface="Assistant"/>
              <a:buNone/>
              <a:defRPr sz="2800" b="1">
                <a:solidFill>
                  <a:schemeClr val="dk1"/>
                </a:solidFill>
                <a:latin typeface="Assistant"/>
                <a:ea typeface="Assistant"/>
                <a:cs typeface="Assistant"/>
                <a:sym typeface="Assistan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915600"/>
            <a:ext cx="8520600" cy="37476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Assistant"/>
              <a:buChar char="●"/>
              <a:defRPr sz="1800">
                <a:solidFill>
                  <a:schemeClr val="dk1"/>
                </a:solidFill>
                <a:latin typeface="Assistant"/>
                <a:ea typeface="Assistant"/>
                <a:cs typeface="Assistant"/>
                <a:sym typeface="Assistant"/>
              </a:defRPr>
            </a:lvl1pPr>
            <a:lvl2pPr marL="914400" lvl="1" indent="-317500">
              <a:lnSpc>
                <a:spcPct val="115000"/>
              </a:lnSpc>
              <a:spcBef>
                <a:spcPts val="10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2pPr>
            <a:lvl3pPr marL="1371600" lvl="2" indent="-317500">
              <a:lnSpc>
                <a:spcPct val="115000"/>
              </a:lnSpc>
              <a:spcBef>
                <a:spcPts val="10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3pPr>
            <a:lvl4pPr marL="1828800" lvl="3" indent="-317500">
              <a:lnSpc>
                <a:spcPct val="115000"/>
              </a:lnSpc>
              <a:spcBef>
                <a:spcPts val="10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4pPr>
            <a:lvl5pPr marL="2286000" lvl="4" indent="-317500">
              <a:lnSpc>
                <a:spcPct val="115000"/>
              </a:lnSpc>
              <a:spcBef>
                <a:spcPts val="10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5pPr>
            <a:lvl6pPr marL="2743200" lvl="5" indent="-317500">
              <a:lnSpc>
                <a:spcPct val="115000"/>
              </a:lnSpc>
              <a:spcBef>
                <a:spcPts val="10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6pPr>
            <a:lvl7pPr marL="3200400" lvl="6" indent="-317500">
              <a:lnSpc>
                <a:spcPct val="115000"/>
              </a:lnSpc>
              <a:spcBef>
                <a:spcPts val="10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7pPr>
            <a:lvl8pPr marL="3657600" lvl="7" indent="-317500">
              <a:lnSpc>
                <a:spcPct val="115000"/>
              </a:lnSpc>
              <a:spcBef>
                <a:spcPts val="10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8pPr>
            <a:lvl9pPr marL="4114800" lvl="8" indent="-317500">
              <a:lnSpc>
                <a:spcPct val="115000"/>
              </a:lnSpc>
              <a:spcBef>
                <a:spcPts val="1000"/>
              </a:spcBef>
              <a:spcAft>
                <a:spcPts val="1000"/>
              </a:spcAft>
              <a:buClr>
                <a:schemeClr val="dk1"/>
              </a:buClr>
              <a:buSzPts val="1400"/>
              <a:buFont typeface="Assistant"/>
              <a:buChar char="■"/>
              <a:defRPr>
                <a:solidFill>
                  <a:schemeClr val="dk1"/>
                </a:solidFill>
                <a:latin typeface="Assistant"/>
                <a:ea typeface="Assistant"/>
                <a:cs typeface="Assistant"/>
                <a:sym typeface="Assistant"/>
              </a:defRPr>
            </a:lvl9pPr>
          </a:lstStyle>
          <a:p>
            <a:endParaRPr/>
          </a:p>
        </p:txBody>
      </p:sp>
      <p:sp>
        <p:nvSpPr>
          <p:cNvPr id="8" name="Google Shape;8;p1"/>
          <p:cNvSpPr txBox="1">
            <a:spLocks noGrp="1"/>
          </p:cNvSpPr>
          <p:nvPr>
            <p:ph type="sldNum" idx="12"/>
          </p:nvPr>
        </p:nvSpPr>
        <p:spPr>
          <a:xfrm>
            <a:off x="8466613" y="4762672"/>
            <a:ext cx="365700" cy="274200"/>
          </a:xfrm>
          <a:prstGeom prst="rect">
            <a:avLst/>
          </a:prstGeom>
          <a:noFill/>
          <a:ln>
            <a:noFill/>
          </a:ln>
        </p:spPr>
        <p:txBody>
          <a:bodyPr spcFirstLastPara="1" wrap="square" lIns="91425" tIns="91425" rIns="91425" bIns="91425" anchor="ctr" anchorCtr="0">
            <a:normAutofit fontScale="92500" lnSpcReduction="20000"/>
          </a:bodyPr>
          <a:lstStyle>
            <a:lvl1pPr lvl="0" algn="r">
              <a:buNone/>
              <a:defRPr sz="800">
                <a:solidFill>
                  <a:schemeClr val="dk2"/>
                </a:solidFill>
                <a:latin typeface="Assistant"/>
                <a:ea typeface="Assistant"/>
                <a:cs typeface="Assistant"/>
                <a:sym typeface="Assistant"/>
              </a:defRPr>
            </a:lvl1pPr>
            <a:lvl2pPr lvl="1" algn="r">
              <a:buNone/>
              <a:defRPr sz="800">
                <a:solidFill>
                  <a:schemeClr val="dk2"/>
                </a:solidFill>
                <a:latin typeface="Assistant"/>
                <a:ea typeface="Assistant"/>
                <a:cs typeface="Assistant"/>
                <a:sym typeface="Assistant"/>
              </a:defRPr>
            </a:lvl2pPr>
            <a:lvl3pPr lvl="2" algn="r">
              <a:buNone/>
              <a:defRPr sz="800">
                <a:solidFill>
                  <a:schemeClr val="dk2"/>
                </a:solidFill>
                <a:latin typeface="Assistant"/>
                <a:ea typeface="Assistant"/>
                <a:cs typeface="Assistant"/>
                <a:sym typeface="Assistant"/>
              </a:defRPr>
            </a:lvl3pPr>
            <a:lvl4pPr lvl="3" algn="r">
              <a:buNone/>
              <a:defRPr sz="800">
                <a:solidFill>
                  <a:schemeClr val="dk2"/>
                </a:solidFill>
                <a:latin typeface="Assistant"/>
                <a:ea typeface="Assistant"/>
                <a:cs typeface="Assistant"/>
                <a:sym typeface="Assistant"/>
              </a:defRPr>
            </a:lvl4pPr>
            <a:lvl5pPr lvl="4" algn="r">
              <a:buNone/>
              <a:defRPr sz="800">
                <a:solidFill>
                  <a:schemeClr val="dk2"/>
                </a:solidFill>
                <a:latin typeface="Assistant"/>
                <a:ea typeface="Assistant"/>
                <a:cs typeface="Assistant"/>
                <a:sym typeface="Assistant"/>
              </a:defRPr>
            </a:lvl5pPr>
            <a:lvl6pPr lvl="5" algn="r">
              <a:buNone/>
              <a:defRPr sz="800">
                <a:solidFill>
                  <a:schemeClr val="dk2"/>
                </a:solidFill>
                <a:latin typeface="Assistant"/>
                <a:ea typeface="Assistant"/>
                <a:cs typeface="Assistant"/>
                <a:sym typeface="Assistant"/>
              </a:defRPr>
            </a:lvl6pPr>
            <a:lvl7pPr lvl="6" algn="r">
              <a:buNone/>
              <a:defRPr sz="800">
                <a:solidFill>
                  <a:schemeClr val="dk2"/>
                </a:solidFill>
                <a:latin typeface="Assistant"/>
                <a:ea typeface="Assistant"/>
                <a:cs typeface="Assistant"/>
                <a:sym typeface="Assistant"/>
              </a:defRPr>
            </a:lvl7pPr>
            <a:lvl8pPr lvl="7" algn="r">
              <a:buNone/>
              <a:defRPr sz="800">
                <a:solidFill>
                  <a:schemeClr val="dk2"/>
                </a:solidFill>
                <a:latin typeface="Assistant"/>
                <a:ea typeface="Assistant"/>
                <a:cs typeface="Assistant"/>
                <a:sym typeface="Assistant"/>
              </a:defRPr>
            </a:lvl8pPr>
            <a:lvl9pPr lvl="8" algn="r">
              <a:buNone/>
              <a:defRPr sz="800">
                <a:solidFill>
                  <a:schemeClr val="dk2"/>
                </a:solidFill>
                <a:latin typeface="Assistant"/>
                <a:ea typeface="Assistant"/>
                <a:cs typeface="Assistant"/>
                <a:sym typeface="Assistant"/>
              </a:defRPr>
            </a:lvl9pPr>
          </a:lstStyle>
          <a:p>
            <a:pPr marL="0" lvl="0" indent="0" algn="r" rtl="0">
              <a:spcBef>
                <a:spcPts val="0"/>
              </a:spcBef>
              <a:spcAft>
                <a:spcPts val="0"/>
              </a:spcAft>
              <a:buNone/>
            </a:pPr>
            <a:fld id="{00000000-1234-1234-1234-123412341234}" type="slidenum">
              <a:rPr lang="en"/>
              <a:t>‹#›</a:t>
            </a:fld>
            <a:endParaRPr/>
          </a:p>
        </p:txBody>
      </p:sp>
      <p:grpSp>
        <p:nvGrpSpPr>
          <p:cNvPr id="9" name="Google Shape;9;p1"/>
          <p:cNvGrpSpPr/>
          <p:nvPr/>
        </p:nvGrpSpPr>
        <p:grpSpPr>
          <a:xfrm>
            <a:off x="8458848" y="343116"/>
            <a:ext cx="381224" cy="576102"/>
            <a:chOff x="8458848" y="343116"/>
            <a:chExt cx="381224" cy="576102"/>
          </a:xfrm>
        </p:grpSpPr>
        <p:sp>
          <p:nvSpPr>
            <p:cNvPr id="10" name="Google Shape;10;p1"/>
            <p:cNvSpPr/>
            <p:nvPr/>
          </p:nvSpPr>
          <p:spPr>
            <a:xfrm>
              <a:off x="8458848" y="343116"/>
              <a:ext cx="381224" cy="576102"/>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oogle Shape;11;p1"/>
            <p:cNvPicPr preferRelativeResize="0"/>
            <p:nvPr/>
          </p:nvPicPr>
          <p:blipFill rotWithShape="1">
            <a:blip r:embed="rId8">
              <a:alphaModFix/>
            </a:blip>
            <a:srcRect l="79" r="79"/>
            <a:stretch/>
          </p:blipFill>
          <p:spPr>
            <a:xfrm>
              <a:off x="8480104" y="384425"/>
              <a:ext cx="338711" cy="497406"/>
            </a:xfrm>
            <a:prstGeom prst="rect">
              <a:avLst/>
            </a:prstGeom>
            <a:noFill/>
            <a:ln>
              <a:noFill/>
            </a:ln>
          </p:spPr>
        </p:pic>
      </p:gr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6" r:id="rId4"/>
    <p:sldLayoutId id="2147483661" r:id="rId5"/>
    <p:sldLayoutId id="2147483662"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96">
          <p15:clr>
            <a:srgbClr val="EA4335"/>
          </p15:clr>
        </p15:guide>
        <p15:guide id="2" pos="5564">
          <p15:clr>
            <a:srgbClr val="EA4335"/>
          </p15:clr>
        </p15:guide>
        <p15:guide id="3" orient="horz" pos="216">
          <p15:clr>
            <a:srgbClr val="EA4335"/>
          </p15:clr>
        </p15:guide>
        <p15:guide id="4" orient="horz" pos="2937">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4.xml"/><Relationship Id="rId1" Type="http://schemas.openxmlformats.org/officeDocument/2006/relationships/themeOverride" Target="../theme/themeOverride1.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66.jpeg"/></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akshaydattatraykhare/diabetes-dataset"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 Id="rId5" Type="http://schemas.openxmlformats.org/officeDocument/2006/relationships/image" Target="../media/image86.png"/><Relationship Id="rId4" Type="http://schemas.openxmlformats.org/officeDocument/2006/relationships/image" Target="../media/image85.png"/></Relationships>
</file>

<file path=ppt/slides/_rels/slide4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4.xml"/><Relationship Id="rId5" Type="http://schemas.openxmlformats.org/officeDocument/2006/relationships/image" Target="../media/image90.png"/><Relationship Id="rId4" Type="http://schemas.openxmlformats.org/officeDocument/2006/relationships/image" Target="../media/image89.png"/></Relationships>
</file>

<file path=ppt/slides/_rels/slide4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4.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4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2"/>
          <p:cNvSpPr txBox="1">
            <a:spLocks noGrp="1"/>
          </p:cNvSpPr>
          <p:nvPr>
            <p:ph type="ctrTitle"/>
          </p:nvPr>
        </p:nvSpPr>
        <p:spPr>
          <a:xfrm>
            <a:off x="311700" y="1239060"/>
            <a:ext cx="6089100" cy="1776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4000" dirty="0"/>
              <a:t>Data Analysis for:</a:t>
            </a:r>
            <a:br>
              <a:rPr lang="en" sz="4000" dirty="0"/>
            </a:br>
            <a:r>
              <a:rPr lang="en" dirty="0"/>
              <a:t>Diabetic Prediction</a:t>
            </a:r>
            <a:endParaRPr dirty="0"/>
          </a:p>
        </p:txBody>
      </p:sp>
      <p:sp>
        <p:nvSpPr>
          <p:cNvPr id="141" name="Google Shape;141;p22"/>
          <p:cNvSpPr txBox="1">
            <a:spLocks noGrp="1"/>
          </p:cNvSpPr>
          <p:nvPr>
            <p:ph type="subTitle" idx="1"/>
          </p:nvPr>
        </p:nvSpPr>
        <p:spPr>
          <a:xfrm>
            <a:off x="311700" y="3015350"/>
            <a:ext cx="6089100" cy="1614839"/>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0"/>
              </a:spcAft>
              <a:buNone/>
            </a:pPr>
            <a:r>
              <a:rPr lang="en" b="1" dirty="0"/>
              <a:t>Our great team members:  </a:t>
            </a:r>
            <a:r>
              <a:rPr lang="en" sz="2000" dirty="0"/>
              <a:t>(Alphabetically ordered)</a:t>
            </a:r>
          </a:p>
          <a:p>
            <a:pPr marL="0" lvl="0" indent="0" algn="l" rtl="0">
              <a:spcBef>
                <a:spcPts val="0"/>
              </a:spcBef>
              <a:spcAft>
                <a:spcPts val="0"/>
              </a:spcAft>
              <a:buNone/>
            </a:pPr>
            <a:r>
              <a:rPr lang="en-GB" sz="2700" dirty="0"/>
              <a:t>Azeez </a:t>
            </a:r>
            <a:r>
              <a:rPr lang="en-GB" sz="2700" dirty="0" err="1"/>
              <a:t>Odekunle</a:t>
            </a:r>
            <a:endParaRPr lang="en-GB" sz="2700" dirty="0"/>
          </a:p>
          <a:p>
            <a:pPr marL="0" lvl="0" indent="0" algn="l" rtl="0">
              <a:spcBef>
                <a:spcPts val="0"/>
              </a:spcBef>
              <a:spcAft>
                <a:spcPts val="0"/>
              </a:spcAft>
              <a:buNone/>
            </a:pPr>
            <a:r>
              <a:rPr lang="en-GB" sz="2700" dirty="0"/>
              <a:t>Bertrand </a:t>
            </a:r>
            <a:r>
              <a:rPr lang="en-GB" sz="2700" dirty="0" err="1"/>
              <a:t>Vernyuy</a:t>
            </a:r>
            <a:r>
              <a:rPr lang="en-GB" sz="2700" dirty="0"/>
              <a:t> </a:t>
            </a:r>
            <a:r>
              <a:rPr lang="en-GB" sz="2700" dirty="0" err="1"/>
              <a:t>Ndzewiyi</a:t>
            </a:r>
            <a:endParaRPr lang="en-GB" sz="2700" dirty="0"/>
          </a:p>
          <a:p>
            <a:pPr marL="0" lvl="0" indent="0" algn="l" rtl="0">
              <a:spcBef>
                <a:spcPts val="0"/>
              </a:spcBef>
              <a:spcAft>
                <a:spcPts val="0"/>
              </a:spcAft>
              <a:buNone/>
            </a:pPr>
            <a:r>
              <a:rPr lang="en-GB" sz="2700" dirty="0"/>
              <a:t>Fatemeh </a:t>
            </a:r>
            <a:r>
              <a:rPr lang="en-GB" sz="2700" dirty="0" err="1"/>
              <a:t>Fakhredin</a:t>
            </a:r>
            <a:endParaRPr lang="en-GB" sz="2700" dirty="0"/>
          </a:p>
          <a:p>
            <a:pPr marL="0" lvl="0" indent="0" algn="l" rtl="0">
              <a:spcBef>
                <a:spcPts val="0"/>
              </a:spcBef>
              <a:spcAft>
                <a:spcPts val="0"/>
              </a:spcAft>
              <a:buNone/>
            </a:pPr>
            <a:r>
              <a:rPr lang="en-GB" sz="2700" dirty="0" err="1"/>
              <a:t>Olha</a:t>
            </a:r>
            <a:r>
              <a:rPr lang="en-GB" sz="2700" dirty="0"/>
              <a:t> </a:t>
            </a:r>
            <a:r>
              <a:rPr lang="en-GB" sz="2700" dirty="0" err="1"/>
              <a:t>Hnatenko</a:t>
            </a:r>
            <a:endParaRPr lang="en-GB" sz="2700" dirty="0"/>
          </a:p>
          <a:p>
            <a:pPr marL="0" lvl="0" indent="0" algn="l" rtl="0">
              <a:spcBef>
                <a:spcPts val="0"/>
              </a:spcBef>
              <a:spcAft>
                <a:spcPts val="0"/>
              </a:spcAft>
              <a:buNone/>
            </a:pPr>
            <a:r>
              <a:rPr lang="en-GB" sz="2700" dirty="0"/>
              <a:t>Rasheed </a:t>
            </a:r>
            <a:r>
              <a:rPr lang="en-GB" sz="2700" dirty="0" err="1"/>
              <a:t>Odunbaku</a:t>
            </a:r>
            <a:endParaRPr lang="en-GB" sz="2700" dirty="0"/>
          </a:p>
        </p:txBody>
      </p:sp>
      <p:pic>
        <p:nvPicPr>
          <p:cNvPr id="4" name="Google Shape;351;p33">
            <a:extLst>
              <a:ext uri="{FF2B5EF4-FFF2-40B4-BE49-F238E27FC236}">
                <a16:creationId xmlns:a16="http://schemas.microsoft.com/office/drawing/2014/main" id="{B2D9E6E2-4D2B-F442-795B-596C4AE448B1}"/>
              </a:ext>
            </a:extLst>
          </p:cNvPr>
          <p:cNvPicPr preferRelativeResize="0"/>
          <p:nvPr/>
        </p:nvPicPr>
        <p:blipFill>
          <a:blip r:embed="rId3">
            <a:alphaModFix/>
          </a:blip>
          <a:stretch>
            <a:fillRect/>
          </a:stretch>
        </p:blipFill>
        <p:spPr>
          <a:xfrm>
            <a:off x="4580313" y="3970952"/>
            <a:ext cx="2134414" cy="82901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B3334-E9C5-21AF-97F2-40F021C8E901}"/>
              </a:ext>
            </a:extLst>
          </p:cNvPr>
          <p:cNvSpPr>
            <a:spLocks noGrp="1"/>
          </p:cNvSpPr>
          <p:nvPr>
            <p:ph type="title"/>
          </p:nvPr>
        </p:nvSpPr>
        <p:spPr/>
        <p:txBody>
          <a:bodyPr>
            <a:normAutofit/>
          </a:bodyPr>
          <a:lstStyle/>
          <a:p>
            <a:r>
              <a:rPr lang="en-GB" sz="2500" dirty="0"/>
              <a:t>Data Cleaning</a:t>
            </a:r>
            <a:r>
              <a:rPr lang="en-DE" sz="2500" dirty="0"/>
              <a:t>:</a:t>
            </a:r>
          </a:p>
        </p:txBody>
      </p:sp>
      <p:sp>
        <p:nvSpPr>
          <p:cNvPr id="5" name="Slide Number Placeholder 4">
            <a:extLst>
              <a:ext uri="{FF2B5EF4-FFF2-40B4-BE49-F238E27FC236}">
                <a16:creationId xmlns:a16="http://schemas.microsoft.com/office/drawing/2014/main" id="{686B44F7-F6DB-DA65-46D7-4CF66907DE12}"/>
              </a:ext>
            </a:extLst>
          </p:cNvPr>
          <p:cNvSpPr>
            <a:spLocks noGrp="1"/>
          </p:cNvSpPr>
          <p:nvPr>
            <p:ph type="sldNum" idx="12"/>
          </p:nvPr>
        </p:nvSpPr>
        <p:spPr/>
        <p:txBody>
          <a:bodyPr>
            <a:normAutofit fontScale="92500" lnSpcReduction="20000"/>
          </a:bodyPr>
          <a:lstStyle/>
          <a:p>
            <a:pPr marL="0" lvl="0" indent="0" algn="r" rtl="0">
              <a:spcBef>
                <a:spcPts val="0"/>
              </a:spcBef>
              <a:spcAft>
                <a:spcPts val="0"/>
              </a:spcAft>
              <a:buNone/>
            </a:pPr>
            <a:fld id="{00000000-1234-1234-1234-123412341234}" type="slidenum">
              <a:rPr lang="en" smtClean="0"/>
              <a:t>10</a:t>
            </a:fld>
            <a:endParaRPr lang="en"/>
          </a:p>
        </p:txBody>
      </p:sp>
      <p:pic>
        <p:nvPicPr>
          <p:cNvPr id="3" name="Picture 2">
            <a:extLst>
              <a:ext uri="{FF2B5EF4-FFF2-40B4-BE49-F238E27FC236}">
                <a16:creationId xmlns:a16="http://schemas.microsoft.com/office/drawing/2014/main" id="{5FA12D2F-55F5-9847-ED58-AD6268053676}"/>
              </a:ext>
            </a:extLst>
          </p:cNvPr>
          <p:cNvPicPr>
            <a:picLocks noChangeAspect="1"/>
          </p:cNvPicPr>
          <p:nvPr/>
        </p:nvPicPr>
        <p:blipFill>
          <a:blip r:embed="rId2"/>
          <a:stretch>
            <a:fillRect/>
          </a:stretch>
        </p:blipFill>
        <p:spPr>
          <a:xfrm>
            <a:off x="245198" y="915600"/>
            <a:ext cx="3079893" cy="1166309"/>
          </a:xfrm>
          <a:prstGeom prst="rect">
            <a:avLst/>
          </a:prstGeom>
        </p:spPr>
      </p:pic>
      <p:pic>
        <p:nvPicPr>
          <p:cNvPr id="4" name="Picture 3">
            <a:extLst>
              <a:ext uri="{FF2B5EF4-FFF2-40B4-BE49-F238E27FC236}">
                <a16:creationId xmlns:a16="http://schemas.microsoft.com/office/drawing/2014/main" id="{0C9942EC-AB86-0D8F-62D2-1AF2C5DC5893}"/>
              </a:ext>
            </a:extLst>
          </p:cNvPr>
          <p:cNvPicPr>
            <a:picLocks noChangeAspect="1"/>
          </p:cNvPicPr>
          <p:nvPr/>
        </p:nvPicPr>
        <p:blipFill rotWithShape="1">
          <a:blip r:embed="rId3"/>
          <a:srcRect t="23033"/>
          <a:stretch/>
        </p:blipFill>
        <p:spPr>
          <a:xfrm>
            <a:off x="245198" y="2090222"/>
            <a:ext cx="2489689" cy="708292"/>
          </a:xfrm>
          <a:prstGeom prst="rect">
            <a:avLst/>
          </a:prstGeom>
        </p:spPr>
      </p:pic>
      <p:pic>
        <p:nvPicPr>
          <p:cNvPr id="7" name="Picture 6">
            <a:extLst>
              <a:ext uri="{FF2B5EF4-FFF2-40B4-BE49-F238E27FC236}">
                <a16:creationId xmlns:a16="http://schemas.microsoft.com/office/drawing/2014/main" id="{053500FB-3DEF-3247-F535-275E2EF69382}"/>
              </a:ext>
            </a:extLst>
          </p:cNvPr>
          <p:cNvPicPr>
            <a:picLocks noChangeAspect="1"/>
          </p:cNvPicPr>
          <p:nvPr/>
        </p:nvPicPr>
        <p:blipFill>
          <a:blip r:embed="rId4"/>
          <a:stretch>
            <a:fillRect/>
          </a:stretch>
        </p:blipFill>
        <p:spPr>
          <a:xfrm>
            <a:off x="499050" y="2834935"/>
            <a:ext cx="7772400" cy="2269878"/>
          </a:xfrm>
          <a:prstGeom prst="rect">
            <a:avLst/>
          </a:prstGeom>
        </p:spPr>
      </p:pic>
      <p:pic>
        <p:nvPicPr>
          <p:cNvPr id="5122" name="Picture 2" descr="Pythonic Data Cleaning With pandas and NumPy – Real Python">
            <a:extLst>
              <a:ext uri="{FF2B5EF4-FFF2-40B4-BE49-F238E27FC236}">
                <a16:creationId xmlns:a16="http://schemas.microsoft.com/office/drawing/2014/main" id="{3798109C-E7DD-5FB7-6491-C64B47E743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4418" y="476580"/>
            <a:ext cx="3797032" cy="213583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7F8CB47A-81D7-B872-1FC8-0292DEC8ABA4}"/>
              </a:ext>
            </a:extLst>
          </p:cNvPr>
          <p:cNvSpPr/>
          <p:nvPr/>
        </p:nvSpPr>
        <p:spPr>
          <a:xfrm>
            <a:off x="1991360" y="4023360"/>
            <a:ext cx="3505200" cy="223520"/>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rgbClr val="00B050"/>
              </a:solidFill>
            </a:endParaRPr>
          </a:p>
        </p:txBody>
      </p:sp>
    </p:spTree>
    <p:extLst>
      <p:ext uri="{BB962C8B-B14F-4D97-AF65-F5344CB8AC3E}">
        <p14:creationId xmlns:p14="http://schemas.microsoft.com/office/powerpoint/2010/main" val="4230524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8AFE9-1194-3445-5028-B896FFBC60E3}"/>
              </a:ext>
            </a:extLst>
          </p:cNvPr>
          <p:cNvSpPr>
            <a:spLocks noGrp="1"/>
          </p:cNvSpPr>
          <p:nvPr>
            <p:ph type="title"/>
          </p:nvPr>
        </p:nvSpPr>
        <p:spPr/>
        <p:txBody>
          <a:bodyPr>
            <a:normAutofit/>
          </a:bodyPr>
          <a:lstStyle/>
          <a:p>
            <a:r>
              <a:rPr lang="en-GB" sz="2500" dirty="0"/>
              <a:t>Defining New Qualitative Columns:</a:t>
            </a:r>
            <a:endParaRPr lang="en-DE" sz="2500" dirty="0"/>
          </a:p>
        </p:txBody>
      </p:sp>
      <p:sp>
        <p:nvSpPr>
          <p:cNvPr id="5" name="Slide Number Placeholder 4">
            <a:extLst>
              <a:ext uri="{FF2B5EF4-FFF2-40B4-BE49-F238E27FC236}">
                <a16:creationId xmlns:a16="http://schemas.microsoft.com/office/drawing/2014/main" id="{8E3F8727-DA35-A2C2-5E9A-0E6643E1BA78}"/>
              </a:ext>
            </a:extLst>
          </p:cNvPr>
          <p:cNvSpPr>
            <a:spLocks noGrp="1"/>
          </p:cNvSpPr>
          <p:nvPr>
            <p:ph type="sldNum" idx="12"/>
          </p:nvPr>
        </p:nvSpPr>
        <p:spPr/>
        <p:txBody>
          <a:bodyPr>
            <a:normAutofit fontScale="92500" lnSpcReduction="20000"/>
          </a:bodyPr>
          <a:lstStyle/>
          <a:p>
            <a:pPr marL="0" lvl="0" indent="0" algn="r" rtl="0">
              <a:spcBef>
                <a:spcPts val="0"/>
              </a:spcBef>
              <a:spcAft>
                <a:spcPts val="0"/>
              </a:spcAft>
              <a:buNone/>
            </a:pPr>
            <a:fld id="{00000000-1234-1234-1234-123412341234}" type="slidenum">
              <a:rPr lang="en" smtClean="0"/>
              <a:t>11</a:t>
            </a:fld>
            <a:endParaRPr lang="en"/>
          </a:p>
        </p:txBody>
      </p:sp>
      <p:pic>
        <p:nvPicPr>
          <p:cNvPr id="6" name="Picture 5">
            <a:extLst>
              <a:ext uri="{FF2B5EF4-FFF2-40B4-BE49-F238E27FC236}">
                <a16:creationId xmlns:a16="http://schemas.microsoft.com/office/drawing/2014/main" id="{264B08A8-AB02-4BCE-F582-F4943265345A}"/>
              </a:ext>
            </a:extLst>
          </p:cNvPr>
          <p:cNvPicPr>
            <a:picLocks noChangeAspect="1"/>
          </p:cNvPicPr>
          <p:nvPr/>
        </p:nvPicPr>
        <p:blipFill rotWithShape="1">
          <a:blip r:embed="rId2"/>
          <a:srcRect b="69762"/>
          <a:stretch/>
        </p:blipFill>
        <p:spPr>
          <a:xfrm>
            <a:off x="1828870" y="865722"/>
            <a:ext cx="6820593" cy="1190840"/>
          </a:xfrm>
          <a:prstGeom prst="rect">
            <a:avLst/>
          </a:prstGeom>
        </p:spPr>
      </p:pic>
      <p:pic>
        <p:nvPicPr>
          <p:cNvPr id="7" name="Picture 6">
            <a:extLst>
              <a:ext uri="{FF2B5EF4-FFF2-40B4-BE49-F238E27FC236}">
                <a16:creationId xmlns:a16="http://schemas.microsoft.com/office/drawing/2014/main" id="{8762775B-A91B-0A71-CE1B-1FA3CAA0A84D}"/>
              </a:ext>
            </a:extLst>
          </p:cNvPr>
          <p:cNvPicPr>
            <a:picLocks noChangeAspect="1"/>
          </p:cNvPicPr>
          <p:nvPr/>
        </p:nvPicPr>
        <p:blipFill>
          <a:blip r:embed="rId3"/>
          <a:stretch>
            <a:fillRect/>
          </a:stretch>
        </p:blipFill>
        <p:spPr>
          <a:xfrm>
            <a:off x="1828870" y="2030161"/>
            <a:ext cx="6820593" cy="1612846"/>
          </a:xfrm>
          <a:prstGeom prst="rect">
            <a:avLst/>
          </a:prstGeom>
        </p:spPr>
      </p:pic>
      <p:pic>
        <p:nvPicPr>
          <p:cNvPr id="8" name="Picture 7">
            <a:extLst>
              <a:ext uri="{FF2B5EF4-FFF2-40B4-BE49-F238E27FC236}">
                <a16:creationId xmlns:a16="http://schemas.microsoft.com/office/drawing/2014/main" id="{0DEBAFEC-F7EC-5C5B-F053-F49241B0EC1F}"/>
              </a:ext>
            </a:extLst>
          </p:cNvPr>
          <p:cNvPicPr>
            <a:picLocks noChangeAspect="1"/>
          </p:cNvPicPr>
          <p:nvPr/>
        </p:nvPicPr>
        <p:blipFill>
          <a:blip r:embed="rId4"/>
          <a:stretch>
            <a:fillRect/>
          </a:stretch>
        </p:blipFill>
        <p:spPr>
          <a:xfrm>
            <a:off x="1828870" y="3570145"/>
            <a:ext cx="6820593" cy="1575392"/>
          </a:xfrm>
          <a:prstGeom prst="rect">
            <a:avLst/>
          </a:prstGeom>
        </p:spPr>
      </p:pic>
      <p:sp>
        <p:nvSpPr>
          <p:cNvPr id="9" name="Rectangle 8">
            <a:extLst>
              <a:ext uri="{FF2B5EF4-FFF2-40B4-BE49-F238E27FC236}">
                <a16:creationId xmlns:a16="http://schemas.microsoft.com/office/drawing/2014/main" id="{F5C8F95B-8B4C-E58C-0D17-FD580C45616B}"/>
              </a:ext>
            </a:extLst>
          </p:cNvPr>
          <p:cNvSpPr/>
          <p:nvPr/>
        </p:nvSpPr>
        <p:spPr>
          <a:xfrm>
            <a:off x="1828870" y="865722"/>
            <a:ext cx="6820593" cy="1164439"/>
          </a:xfrm>
          <a:custGeom>
            <a:avLst/>
            <a:gdLst>
              <a:gd name="connsiteX0" fmla="*/ 0 w 6820593"/>
              <a:gd name="connsiteY0" fmla="*/ 0 h 1164439"/>
              <a:gd name="connsiteX1" fmla="*/ 500177 w 6820593"/>
              <a:gd name="connsiteY1" fmla="*/ 0 h 1164439"/>
              <a:gd name="connsiteX2" fmla="*/ 863942 w 6820593"/>
              <a:gd name="connsiteY2" fmla="*/ 0 h 1164439"/>
              <a:gd name="connsiteX3" fmla="*/ 1568736 w 6820593"/>
              <a:gd name="connsiteY3" fmla="*/ 0 h 1164439"/>
              <a:gd name="connsiteX4" fmla="*/ 2068913 w 6820593"/>
              <a:gd name="connsiteY4" fmla="*/ 0 h 1164439"/>
              <a:gd name="connsiteX5" fmla="*/ 2569090 w 6820593"/>
              <a:gd name="connsiteY5" fmla="*/ 0 h 1164439"/>
              <a:gd name="connsiteX6" fmla="*/ 3273885 w 6820593"/>
              <a:gd name="connsiteY6" fmla="*/ 0 h 1164439"/>
              <a:gd name="connsiteX7" fmla="*/ 3705856 w 6820593"/>
              <a:gd name="connsiteY7" fmla="*/ 0 h 1164439"/>
              <a:gd name="connsiteX8" fmla="*/ 4410650 w 6820593"/>
              <a:gd name="connsiteY8" fmla="*/ 0 h 1164439"/>
              <a:gd name="connsiteX9" fmla="*/ 5115445 w 6820593"/>
              <a:gd name="connsiteY9" fmla="*/ 0 h 1164439"/>
              <a:gd name="connsiteX10" fmla="*/ 5683828 w 6820593"/>
              <a:gd name="connsiteY10" fmla="*/ 0 h 1164439"/>
              <a:gd name="connsiteX11" fmla="*/ 6820593 w 6820593"/>
              <a:gd name="connsiteY11" fmla="*/ 0 h 1164439"/>
              <a:gd name="connsiteX12" fmla="*/ 6820593 w 6820593"/>
              <a:gd name="connsiteY12" fmla="*/ 570575 h 1164439"/>
              <a:gd name="connsiteX13" fmla="*/ 6820593 w 6820593"/>
              <a:gd name="connsiteY13" fmla="*/ 1164439 h 1164439"/>
              <a:gd name="connsiteX14" fmla="*/ 6252210 w 6820593"/>
              <a:gd name="connsiteY14" fmla="*/ 1164439 h 1164439"/>
              <a:gd name="connsiteX15" fmla="*/ 5820239 w 6820593"/>
              <a:gd name="connsiteY15" fmla="*/ 1164439 h 1164439"/>
              <a:gd name="connsiteX16" fmla="*/ 5251857 w 6820593"/>
              <a:gd name="connsiteY16" fmla="*/ 1164439 h 1164439"/>
              <a:gd name="connsiteX17" fmla="*/ 4547062 w 6820593"/>
              <a:gd name="connsiteY17" fmla="*/ 1164439 h 1164439"/>
              <a:gd name="connsiteX18" fmla="*/ 3978679 w 6820593"/>
              <a:gd name="connsiteY18" fmla="*/ 1164439 h 1164439"/>
              <a:gd name="connsiteX19" fmla="*/ 3614914 w 6820593"/>
              <a:gd name="connsiteY19" fmla="*/ 1164439 h 1164439"/>
              <a:gd name="connsiteX20" fmla="*/ 3182943 w 6820593"/>
              <a:gd name="connsiteY20" fmla="*/ 1164439 h 1164439"/>
              <a:gd name="connsiteX21" fmla="*/ 2478149 w 6820593"/>
              <a:gd name="connsiteY21" fmla="*/ 1164439 h 1164439"/>
              <a:gd name="connsiteX22" fmla="*/ 1909766 w 6820593"/>
              <a:gd name="connsiteY22" fmla="*/ 1164439 h 1164439"/>
              <a:gd name="connsiteX23" fmla="*/ 1477795 w 6820593"/>
              <a:gd name="connsiteY23" fmla="*/ 1164439 h 1164439"/>
              <a:gd name="connsiteX24" fmla="*/ 909412 w 6820593"/>
              <a:gd name="connsiteY24" fmla="*/ 1164439 h 1164439"/>
              <a:gd name="connsiteX25" fmla="*/ 545647 w 6820593"/>
              <a:gd name="connsiteY25" fmla="*/ 1164439 h 1164439"/>
              <a:gd name="connsiteX26" fmla="*/ 0 w 6820593"/>
              <a:gd name="connsiteY26" fmla="*/ 1164439 h 1164439"/>
              <a:gd name="connsiteX27" fmla="*/ 0 w 6820593"/>
              <a:gd name="connsiteY27" fmla="*/ 582220 h 1164439"/>
              <a:gd name="connsiteX28" fmla="*/ 0 w 6820593"/>
              <a:gd name="connsiteY28" fmla="*/ 0 h 1164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820593" h="1164439" extrusionOk="0">
                <a:moveTo>
                  <a:pt x="0" y="0"/>
                </a:moveTo>
                <a:cubicBezTo>
                  <a:pt x="148839" y="-54167"/>
                  <a:pt x="262632" y="9771"/>
                  <a:pt x="500177" y="0"/>
                </a:cubicBezTo>
                <a:cubicBezTo>
                  <a:pt x="737722" y="-9771"/>
                  <a:pt x="748038" y="33768"/>
                  <a:pt x="863942" y="0"/>
                </a:cubicBezTo>
                <a:cubicBezTo>
                  <a:pt x="979847" y="-33768"/>
                  <a:pt x="1323370" y="24107"/>
                  <a:pt x="1568736" y="0"/>
                </a:cubicBezTo>
                <a:cubicBezTo>
                  <a:pt x="1814102" y="-24107"/>
                  <a:pt x="1934251" y="6032"/>
                  <a:pt x="2068913" y="0"/>
                </a:cubicBezTo>
                <a:cubicBezTo>
                  <a:pt x="2203575" y="-6032"/>
                  <a:pt x="2428317" y="39162"/>
                  <a:pt x="2569090" y="0"/>
                </a:cubicBezTo>
                <a:cubicBezTo>
                  <a:pt x="2709863" y="-39162"/>
                  <a:pt x="3041885" y="62295"/>
                  <a:pt x="3273885" y="0"/>
                </a:cubicBezTo>
                <a:cubicBezTo>
                  <a:pt x="3505886" y="-62295"/>
                  <a:pt x="3541857" y="30203"/>
                  <a:pt x="3705856" y="0"/>
                </a:cubicBezTo>
                <a:cubicBezTo>
                  <a:pt x="3869855" y="-30203"/>
                  <a:pt x="4091346" y="65108"/>
                  <a:pt x="4410650" y="0"/>
                </a:cubicBezTo>
                <a:cubicBezTo>
                  <a:pt x="4729954" y="-65108"/>
                  <a:pt x="4943463" y="61269"/>
                  <a:pt x="5115445" y="0"/>
                </a:cubicBezTo>
                <a:cubicBezTo>
                  <a:pt x="5287427" y="-61269"/>
                  <a:pt x="5484207" y="43210"/>
                  <a:pt x="5683828" y="0"/>
                </a:cubicBezTo>
                <a:cubicBezTo>
                  <a:pt x="5883449" y="-43210"/>
                  <a:pt x="6319318" y="85099"/>
                  <a:pt x="6820593" y="0"/>
                </a:cubicBezTo>
                <a:cubicBezTo>
                  <a:pt x="6844916" y="265526"/>
                  <a:pt x="6798100" y="366520"/>
                  <a:pt x="6820593" y="570575"/>
                </a:cubicBezTo>
                <a:cubicBezTo>
                  <a:pt x="6843086" y="774630"/>
                  <a:pt x="6790083" y="998344"/>
                  <a:pt x="6820593" y="1164439"/>
                </a:cubicBezTo>
                <a:cubicBezTo>
                  <a:pt x="6595258" y="1200944"/>
                  <a:pt x="6369081" y="1130978"/>
                  <a:pt x="6252210" y="1164439"/>
                </a:cubicBezTo>
                <a:cubicBezTo>
                  <a:pt x="6135339" y="1197900"/>
                  <a:pt x="5929684" y="1155947"/>
                  <a:pt x="5820239" y="1164439"/>
                </a:cubicBezTo>
                <a:cubicBezTo>
                  <a:pt x="5710794" y="1172931"/>
                  <a:pt x="5498845" y="1140541"/>
                  <a:pt x="5251857" y="1164439"/>
                </a:cubicBezTo>
                <a:cubicBezTo>
                  <a:pt x="5004869" y="1188337"/>
                  <a:pt x="4850495" y="1139419"/>
                  <a:pt x="4547062" y="1164439"/>
                </a:cubicBezTo>
                <a:cubicBezTo>
                  <a:pt x="4243630" y="1189459"/>
                  <a:pt x="4109103" y="1153465"/>
                  <a:pt x="3978679" y="1164439"/>
                </a:cubicBezTo>
                <a:cubicBezTo>
                  <a:pt x="3848255" y="1175413"/>
                  <a:pt x="3745867" y="1158077"/>
                  <a:pt x="3614914" y="1164439"/>
                </a:cubicBezTo>
                <a:cubicBezTo>
                  <a:pt x="3483961" y="1170801"/>
                  <a:pt x="3391166" y="1114924"/>
                  <a:pt x="3182943" y="1164439"/>
                </a:cubicBezTo>
                <a:cubicBezTo>
                  <a:pt x="2974720" y="1213954"/>
                  <a:pt x="2767233" y="1082835"/>
                  <a:pt x="2478149" y="1164439"/>
                </a:cubicBezTo>
                <a:cubicBezTo>
                  <a:pt x="2189065" y="1246043"/>
                  <a:pt x="2097543" y="1141997"/>
                  <a:pt x="1909766" y="1164439"/>
                </a:cubicBezTo>
                <a:cubicBezTo>
                  <a:pt x="1721989" y="1186881"/>
                  <a:pt x="1666778" y="1137043"/>
                  <a:pt x="1477795" y="1164439"/>
                </a:cubicBezTo>
                <a:cubicBezTo>
                  <a:pt x="1288812" y="1191835"/>
                  <a:pt x="1055153" y="1132286"/>
                  <a:pt x="909412" y="1164439"/>
                </a:cubicBezTo>
                <a:cubicBezTo>
                  <a:pt x="763671" y="1196592"/>
                  <a:pt x="671891" y="1137222"/>
                  <a:pt x="545647" y="1164439"/>
                </a:cubicBezTo>
                <a:cubicBezTo>
                  <a:pt x="419404" y="1191656"/>
                  <a:pt x="127602" y="1117181"/>
                  <a:pt x="0" y="1164439"/>
                </a:cubicBezTo>
                <a:cubicBezTo>
                  <a:pt x="-9831" y="919975"/>
                  <a:pt x="64306" y="827177"/>
                  <a:pt x="0" y="582220"/>
                </a:cubicBezTo>
                <a:cubicBezTo>
                  <a:pt x="-64306" y="337263"/>
                  <a:pt x="19097" y="284135"/>
                  <a:pt x="0" y="0"/>
                </a:cubicBezTo>
                <a:close/>
              </a:path>
            </a:pathLst>
          </a:custGeom>
          <a:noFill/>
          <a:ln>
            <a:solidFill>
              <a:srgbClr val="FF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Rectangle 9">
            <a:extLst>
              <a:ext uri="{FF2B5EF4-FFF2-40B4-BE49-F238E27FC236}">
                <a16:creationId xmlns:a16="http://schemas.microsoft.com/office/drawing/2014/main" id="{3F1869D0-2341-AFE3-81E0-BF2A9CF17D43}"/>
              </a:ext>
            </a:extLst>
          </p:cNvPr>
          <p:cNvSpPr/>
          <p:nvPr/>
        </p:nvSpPr>
        <p:spPr>
          <a:xfrm>
            <a:off x="1828869" y="2064942"/>
            <a:ext cx="6820593" cy="1496890"/>
          </a:xfrm>
          <a:custGeom>
            <a:avLst/>
            <a:gdLst>
              <a:gd name="connsiteX0" fmla="*/ 0 w 6820593"/>
              <a:gd name="connsiteY0" fmla="*/ 0 h 1496890"/>
              <a:gd name="connsiteX1" fmla="*/ 500177 w 6820593"/>
              <a:gd name="connsiteY1" fmla="*/ 0 h 1496890"/>
              <a:gd name="connsiteX2" fmla="*/ 863942 w 6820593"/>
              <a:gd name="connsiteY2" fmla="*/ 0 h 1496890"/>
              <a:gd name="connsiteX3" fmla="*/ 1568736 w 6820593"/>
              <a:gd name="connsiteY3" fmla="*/ 0 h 1496890"/>
              <a:gd name="connsiteX4" fmla="*/ 2068913 w 6820593"/>
              <a:gd name="connsiteY4" fmla="*/ 0 h 1496890"/>
              <a:gd name="connsiteX5" fmla="*/ 2569090 w 6820593"/>
              <a:gd name="connsiteY5" fmla="*/ 0 h 1496890"/>
              <a:gd name="connsiteX6" fmla="*/ 3273885 w 6820593"/>
              <a:gd name="connsiteY6" fmla="*/ 0 h 1496890"/>
              <a:gd name="connsiteX7" fmla="*/ 3705856 w 6820593"/>
              <a:gd name="connsiteY7" fmla="*/ 0 h 1496890"/>
              <a:gd name="connsiteX8" fmla="*/ 4410650 w 6820593"/>
              <a:gd name="connsiteY8" fmla="*/ 0 h 1496890"/>
              <a:gd name="connsiteX9" fmla="*/ 5115445 w 6820593"/>
              <a:gd name="connsiteY9" fmla="*/ 0 h 1496890"/>
              <a:gd name="connsiteX10" fmla="*/ 5683828 w 6820593"/>
              <a:gd name="connsiteY10" fmla="*/ 0 h 1496890"/>
              <a:gd name="connsiteX11" fmla="*/ 6820593 w 6820593"/>
              <a:gd name="connsiteY11" fmla="*/ 0 h 1496890"/>
              <a:gd name="connsiteX12" fmla="*/ 6820593 w 6820593"/>
              <a:gd name="connsiteY12" fmla="*/ 483994 h 1496890"/>
              <a:gd name="connsiteX13" fmla="*/ 6820593 w 6820593"/>
              <a:gd name="connsiteY13" fmla="*/ 938051 h 1496890"/>
              <a:gd name="connsiteX14" fmla="*/ 6820593 w 6820593"/>
              <a:gd name="connsiteY14" fmla="*/ 1496890 h 1496890"/>
              <a:gd name="connsiteX15" fmla="*/ 6252210 w 6820593"/>
              <a:gd name="connsiteY15" fmla="*/ 1496890 h 1496890"/>
              <a:gd name="connsiteX16" fmla="*/ 5683828 w 6820593"/>
              <a:gd name="connsiteY16" fmla="*/ 1496890 h 1496890"/>
              <a:gd name="connsiteX17" fmla="*/ 4979033 w 6820593"/>
              <a:gd name="connsiteY17" fmla="*/ 1496890 h 1496890"/>
              <a:gd name="connsiteX18" fmla="*/ 4410650 w 6820593"/>
              <a:gd name="connsiteY18" fmla="*/ 1496890 h 1496890"/>
              <a:gd name="connsiteX19" fmla="*/ 4046885 w 6820593"/>
              <a:gd name="connsiteY19" fmla="*/ 1496890 h 1496890"/>
              <a:gd name="connsiteX20" fmla="*/ 3614914 w 6820593"/>
              <a:gd name="connsiteY20" fmla="*/ 1496890 h 1496890"/>
              <a:gd name="connsiteX21" fmla="*/ 2910120 w 6820593"/>
              <a:gd name="connsiteY21" fmla="*/ 1496890 h 1496890"/>
              <a:gd name="connsiteX22" fmla="*/ 2341737 w 6820593"/>
              <a:gd name="connsiteY22" fmla="*/ 1496890 h 1496890"/>
              <a:gd name="connsiteX23" fmla="*/ 1909766 w 6820593"/>
              <a:gd name="connsiteY23" fmla="*/ 1496890 h 1496890"/>
              <a:gd name="connsiteX24" fmla="*/ 1341383 w 6820593"/>
              <a:gd name="connsiteY24" fmla="*/ 1496890 h 1496890"/>
              <a:gd name="connsiteX25" fmla="*/ 977618 w 6820593"/>
              <a:gd name="connsiteY25" fmla="*/ 1496890 h 1496890"/>
              <a:gd name="connsiteX26" fmla="*/ 613853 w 6820593"/>
              <a:gd name="connsiteY26" fmla="*/ 1496890 h 1496890"/>
              <a:gd name="connsiteX27" fmla="*/ 0 w 6820593"/>
              <a:gd name="connsiteY27" fmla="*/ 1496890 h 1496890"/>
              <a:gd name="connsiteX28" fmla="*/ 0 w 6820593"/>
              <a:gd name="connsiteY28" fmla="*/ 1027864 h 1496890"/>
              <a:gd name="connsiteX29" fmla="*/ 0 w 6820593"/>
              <a:gd name="connsiteY29" fmla="*/ 498963 h 1496890"/>
              <a:gd name="connsiteX30" fmla="*/ 0 w 6820593"/>
              <a:gd name="connsiteY30" fmla="*/ 0 h 1496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820593" h="1496890" extrusionOk="0">
                <a:moveTo>
                  <a:pt x="0" y="0"/>
                </a:moveTo>
                <a:cubicBezTo>
                  <a:pt x="148839" y="-54167"/>
                  <a:pt x="262632" y="9771"/>
                  <a:pt x="500177" y="0"/>
                </a:cubicBezTo>
                <a:cubicBezTo>
                  <a:pt x="737722" y="-9771"/>
                  <a:pt x="748038" y="33768"/>
                  <a:pt x="863942" y="0"/>
                </a:cubicBezTo>
                <a:cubicBezTo>
                  <a:pt x="979847" y="-33768"/>
                  <a:pt x="1323370" y="24107"/>
                  <a:pt x="1568736" y="0"/>
                </a:cubicBezTo>
                <a:cubicBezTo>
                  <a:pt x="1814102" y="-24107"/>
                  <a:pt x="1934251" y="6032"/>
                  <a:pt x="2068913" y="0"/>
                </a:cubicBezTo>
                <a:cubicBezTo>
                  <a:pt x="2203575" y="-6032"/>
                  <a:pt x="2428317" y="39162"/>
                  <a:pt x="2569090" y="0"/>
                </a:cubicBezTo>
                <a:cubicBezTo>
                  <a:pt x="2709863" y="-39162"/>
                  <a:pt x="3041885" y="62295"/>
                  <a:pt x="3273885" y="0"/>
                </a:cubicBezTo>
                <a:cubicBezTo>
                  <a:pt x="3505886" y="-62295"/>
                  <a:pt x="3541857" y="30203"/>
                  <a:pt x="3705856" y="0"/>
                </a:cubicBezTo>
                <a:cubicBezTo>
                  <a:pt x="3869855" y="-30203"/>
                  <a:pt x="4091346" y="65108"/>
                  <a:pt x="4410650" y="0"/>
                </a:cubicBezTo>
                <a:cubicBezTo>
                  <a:pt x="4729954" y="-65108"/>
                  <a:pt x="4943463" y="61269"/>
                  <a:pt x="5115445" y="0"/>
                </a:cubicBezTo>
                <a:cubicBezTo>
                  <a:pt x="5287427" y="-61269"/>
                  <a:pt x="5484207" y="43210"/>
                  <a:pt x="5683828" y="0"/>
                </a:cubicBezTo>
                <a:cubicBezTo>
                  <a:pt x="5883449" y="-43210"/>
                  <a:pt x="6319318" y="85099"/>
                  <a:pt x="6820593" y="0"/>
                </a:cubicBezTo>
                <a:cubicBezTo>
                  <a:pt x="6857131" y="114701"/>
                  <a:pt x="6819008" y="367742"/>
                  <a:pt x="6820593" y="483994"/>
                </a:cubicBezTo>
                <a:cubicBezTo>
                  <a:pt x="6822178" y="600246"/>
                  <a:pt x="6820015" y="717460"/>
                  <a:pt x="6820593" y="938051"/>
                </a:cubicBezTo>
                <a:cubicBezTo>
                  <a:pt x="6821171" y="1158642"/>
                  <a:pt x="6813588" y="1333064"/>
                  <a:pt x="6820593" y="1496890"/>
                </a:cubicBezTo>
                <a:cubicBezTo>
                  <a:pt x="6676855" y="1546588"/>
                  <a:pt x="6440420" y="1496657"/>
                  <a:pt x="6252210" y="1496890"/>
                </a:cubicBezTo>
                <a:cubicBezTo>
                  <a:pt x="6064000" y="1497123"/>
                  <a:pt x="5930816" y="1472992"/>
                  <a:pt x="5683828" y="1496890"/>
                </a:cubicBezTo>
                <a:cubicBezTo>
                  <a:pt x="5436840" y="1520788"/>
                  <a:pt x="5282466" y="1471870"/>
                  <a:pt x="4979033" y="1496890"/>
                </a:cubicBezTo>
                <a:cubicBezTo>
                  <a:pt x="4675601" y="1521910"/>
                  <a:pt x="4541074" y="1485916"/>
                  <a:pt x="4410650" y="1496890"/>
                </a:cubicBezTo>
                <a:cubicBezTo>
                  <a:pt x="4280226" y="1507864"/>
                  <a:pt x="4177838" y="1490528"/>
                  <a:pt x="4046885" y="1496890"/>
                </a:cubicBezTo>
                <a:cubicBezTo>
                  <a:pt x="3915932" y="1503252"/>
                  <a:pt x="3823137" y="1447375"/>
                  <a:pt x="3614914" y="1496890"/>
                </a:cubicBezTo>
                <a:cubicBezTo>
                  <a:pt x="3406691" y="1546405"/>
                  <a:pt x="3199204" y="1415286"/>
                  <a:pt x="2910120" y="1496890"/>
                </a:cubicBezTo>
                <a:cubicBezTo>
                  <a:pt x="2621036" y="1578494"/>
                  <a:pt x="2529514" y="1474448"/>
                  <a:pt x="2341737" y="1496890"/>
                </a:cubicBezTo>
                <a:cubicBezTo>
                  <a:pt x="2153960" y="1519332"/>
                  <a:pt x="2098749" y="1469494"/>
                  <a:pt x="1909766" y="1496890"/>
                </a:cubicBezTo>
                <a:cubicBezTo>
                  <a:pt x="1720783" y="1524286"/>
                  <a:pt x="1487124" y="1464737"/>
                  <a:pt x="1341383" y="1496890"/>
                </a:cubicBezTo>
                <a:cubicBezTo>
                  <a:pt x="1195642" y="1529043"/>
                  <a:pt x="1103862" y="1469673"/>
                  <a:pt x="977618" y="1496890"/>
                </a:cubicBezTo>
                <a:cubicBezTo>
                  <a:pt x="851375" y="1524107"/>
                  <a:pt x="712114" y="1472903"/>
                  <a:pt x="613853" y="1496890"/>
                </a:cubicBezTo>
                <a:cubicBezTo>
                  <a:pt x="515592" y="1520877"/>
                  <a:pt x="225114" y="1468987"/>
                  <a:pt x="0" y="1496890"/>
                </a:cubicBezTo>
                <a:cubicBezTo>
                  <a:pt x="-25043" y="1315374"/>
                  <a:pt x="16467" y="1167045"/>
                  <a:pt x="0" y="1027864"/>
                </a:cubicBezTo>
                <a:cubicBezTo>
                  <a:pt x="-16467" y="888683"/>
                  <a:pt x="60322" y="670535"/>
                  <a:pt x="0" y="498963"/>
                </a:cubicBezTo>
                <a:cubicBezTo>
                  <a:pt x="-60322" y="327391"/>
                  <a:pt x="4860" y="211760"/>
                  <a:pt x="0" y="0"/>
                </a:cubicBezTo>
                <a:close/>
              </a:path>
            </a:pathLst>
          </a:custGeom>
          <a:noFill/>
          <a:ln>
            <a:solidFill>
              <a:srgbClr val="FF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Rectangle 10">
            <a:extLst>
              <a:ext uri="{FF2B5EF4-FFF2-40B4-BE49-F238E27FC236}">
                <a16:creationId xmlns:a16="http://schemas.microsoft.com/office/drawing/2014/main" id="{E05512D2-E24D-78C3-AAE0-D5C471AF63F3}"/>
              </a:ext>
            </a:extLst>
          </p:cNvPr>
          <p:cNvSpPr/>
          <p:nvPr/>
        </p:nvSpPr>
        <p:spPr>
          <a:xfrm>
            <a:off x="1828869" y="3605017"/>
            <a:ext cx="6820593" cy="1551573"/>
          </a:xfrm>
          <a:custGeom>
            <a:avLst/>
            <a:gdLst>
              <a:gd name="connsiteX0" fmla="*/ 0 w 6820593"/>
              <a:gd name="connsiteY0" fmla="*/ 0 h 1551573"/>
              <a:gd name="connsiteX1" fmla="*/ 500177 w 6820593"/>
              <a:gd name="connsiteY1" fmla="*/ 0 h 1551573"/>
              <a:gd name="connsiteX2" fmla="*/ 863942 w 6820593"/>
              <a:gd name="connsiteY2" fmla="*/ 0 h 1551573"/>
              <a:gd name="connsiteX3" fmla="*/ 1568736 w 6820593"/>
              <a:gd name="connsiteY3" fmla="*/ 0 h 1551573"/>
              <a:gd name="connsiteX4" fmla="*/ 2068913 w 6820593"/>
              <a:gd name="connsiteY4" fmla="*/ 0 h 1551573"/>
              <a:gd name="connsiteX5" fmla="*/ 2569090 w 6820593"/>
              <a:gd name="connsiteY5" fmla="*/ 0 h 1551573"/>
              <a:gd name="connsiteX6" fmla="*/ 3273885 w 6820593"/>
              <a:gd name="connsiteY6" fmla="*/ 0 h 1551573"/>
              <a:gd name="connsiteX7" fmla="*/ 3705856 w 6820593"/>
              <a:gd name="connsiteY7" fmla="*/ 0 h 1551573"/>
              <a:gd name="connsiteX8" fmla="*/ 4410650 w 6820593"/>
              <a:gd name="connsiteY8" fmla="*/ 0 h 1551573"/>
              <a:gd name="connsiteX9" fmla="*/ 5115445 w 6820593"/>
              <a:gd name="connsiteY9" fmla="*/ 0 h 1551573"/>
              <a:gd name="connsiteX10" fmla="*/ 5683828 w 6820593"/>
              <a:gd name="connsiteY10" fmla="*/ 0 h 1551573"/>
              <a:gd name="connsiteX11" fmla="*/ 6820593 w 6820593"/>
              <a:gd name="connsiteY11" fmla="*/ 0 h 1551573"/>
              <a:gd name="connsiteX12" fmla="*/ 6820593 w 6820593"/>
              <a:gd name="connsiteY12" fmla="*/ 501675 h 1551573"/>
              <a:gd name="connsiteX13" fmla="*/ 6820593 w 6820593"/>
              <a:gd name="connsiteY13" fmla="*/ 972319 h 1551573"/>
              <a:gd name="connsiteX14" fmla="*/ 6820593 w 6820593"/>
              <a:gd name="connsiteY14" fmla="*/ 1551573 h 1551573"/>
              <a:gd name="connsiteX15" fmla="*/ 6252210 w 6820593"/>
              <a:gd name="connsiteY15" fmla="*/ 1551573 h 1551573"/>
              <a:gd name="connsiteX16" fmla="*/ 5683828 w 6820593"/>
              <a:gd name="connsiteY16" fmla="*/ 1551573 h 1551573"/>
              <a:gd name="connsiteX17" fmla="*/ 4979033 w 6820593"/>
              <a:gd name="connsiteY17" fmla="*/ 1551573 h 1551573"/>
              <a:gd name="connsiteX18" fmla="*/ 4410650 w 6820593"/>
              <a:gd name="connsiteY18" fmla="*/ 1551573 h 1551573"/>
              <a:gd name="connsiteX19" fmla="*/ 4046885 w 6820593"/>
              <a:gd name="connsiteY19" fmla="*/ 1551573 h 1551573"/>
              <a:gd name="connsiteX20" fmla="*/ 3614914 w 6820593"/>
              <a:gd name="connsiteY20" fmla="*/ 1551573 h 1551573"/>
              <a:gd name="connsiteX21" fmla="*/ 2910120 w 6820593"/>
              <a:gd name="connsiteY21" fmla="*/ 1551573 h 1551573"/>
              <a:gd name="connsiteX22" fmla="*/ 2341737 w 6820593"/>
              <a:gd name="connsiteY22" fmla="*/ 1551573 h 1551573"/>
              <a:gd name="connsiteX23" fmla="*/ 1909766 w 6820593"/>
              <a:gd name="connsiteY23" fmla="*/ 1551573 h 1551573"/>
              <a:gd name="connsiteX24" fmla="*/ 1341383 w 6820593"/>
              <a:gd name="connsiteY24" fmla="*/ 1551573 h 1551573"/>
              <a:gd name="connsiteX25" fmla="*/ 977618 w 6820593"/>
              <a:gd name="connsiteY25" fmla="*/ 1551573 h 1551573"/>
              <a:gd name="connsiteX26" fmla="*/ 613853 w 6820593"/>
              <a:gd name="connsiteY26" fmla="*/ 1551573 h 1551573"/>
              <a:gd name="connsiteX27" fmla="*/ 0 w 6820593"/>
              <a:gd name="connsiteY27" fmla="*/ 1551573 h 1551573"/>
              <a:gd name="connsiteX28" fmla="*/ 0 w 6820593"/>
              <a:gd name="connsiteY28" fmla="*/ 1065413 h 1551573"/>
              <a:gd name="connsiteX29" fmla="*/ 0 w 6820593"/>
              <a:gd name="connsiteY29" fmla="*/ 517191 h 1551573"/>
              <a:gd name="connsiteX30" fmla="*/ 0 w 6820593"/>
              <a:gd name="connsiteY30" fmla="*/ 0 h 155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820593" h="1551573" extrusionOk="0">
                <a:moveTo>
                  <a:pt x="0" y="0"/>
                </a:moveTo>
                <a:cubicBezTo>
                  <a:pt x="148839" y="-54167"/>
                  <a:pt x="262632" y="9771"/>
                  <a:pt x="500177" y="0"/>
                </a:cubicBezTo>
                <a:cubicBezTo>
                  <a:pt x="737722" y="-9771"/>
                  <a:pt x="748038" y="33768"/>
                  <a:pt x="863942" y="0"/>
                </a:cubicBezTo>
                <a:cubicBezTo>
                  <a:pt x="979847" y="-33768"/>
                  <a:pt x="1323370" y="24107"/>
                  <a:pt x="1568736" y="0"/>
                </a:cubicBezTo>
                <a:cubicBezTo>
                  <a:pt x="1814102" y="-24107"/>
                  <a:pt x="1934251" y="6032"/>
                  <a:pt x="2068913" y="0"/>
                </a:cubicBezTo>
                <a:cubicBezTo>
                  <a:pt x="2203575" y="-6032"/>
                  <a:pt x="2428317" y="39162"/>
                  <a:pt x="2569090" y="0"/>
                </a:cubicBezTo>
                <a:cubicBezTo>
                  <a:pt x="2709863" y="-39162"/>
                  <a:pt x="3041885" y="62295"/>
                  <a:pt x="3273885" y="0"/>
                </a:cubicBezTo>
                <a:cubicBezTo>
                  <a:pt x="3505886" y="-62295"/>
                  <a:pt x="3541857" y="30203"/>
                  <a:pt x="3705856" y="0"/>
                </a:cubicBezTo>
                <a:cubicBezTo>
                  <a:pt x="3869855" y="-30203"/>
                  <a:pt x="4091346" y="65108"/>
                  <a:pt x="4410650" y="0"/>
                </a:cubicBezTo>
                <a:cubicBezTo>
                  <a:pt x="4729954" y="-65108"/>
                  <a:pt x="4943463" y="61269"/>
                  <a:pt x="5115445" y="0"/>
                </a:cubicBezTo>
                <a:cubicBezTo>
                  <a:pt x="5287427" y="-61269"/>
                  <a:pt x="5484207" y="43210"/>
                  <a:pt x="5683828" y="0"/>
                </a:cubicBezTo>
                <a:cubicBezTo>
                  <a:pt x="5883449" y="-43210"/>
                  <a:pt x="6319318" y="85099"/>
                  <a:pt x="6820593" y="0"/>
                </a:cubicBezTo>
                <a:cubicBezTo>
                  <a:pt x="6861803" y="129598"/>
                  <a:pt x="6799816" y="289357"/>
                  <a:pt x="6820593" y="501675"/>
                </a:cubicBezTo>
                <a:cubicBezTo>
                  <a:pt x="6841370" y="713993"/>
                  <a:pt x="6809388" y="800042"/>
                  <a:pt x="6820593" y="972319"/>
                </a:cubicBezTo>
                <a:cubicBezTo>
                  <a:pt x="6831798" y="1144596"/>
                  <a:pt x="6796458" y="1357761"/>
                  <a:pt x="6820593" y="1551573"/>
                </a:cubicBezTo>
                <a:cubicBezTo>
                  <a:pt x="6676855" y="1601271"/>
                  <a:pt x="6440420" y="1551340"/>
                  <a:pt x="6252210" y="1551573"/>
                </a:cubicBezTo>
                <a:cubicBezTo>
                  <a:pt x="6064000" y="1551806"/>
                  <a:pt x="5930816" y="1527675"/>
                  <a:pt x="5683828" y="1551573"/>
                </a:cubicBezTo>
                <a:cubicBezTo>
                  <a:pt x="5436840" y="1575471"/>
                  <a:pt x="5282466" y="1526553"/>
                  <a:pt x="4979033" y="1551573"/>
                </a:cubicBezTo>
                <a:cubicBezTo>
                  <a:pt x="4675601" y="1576593"/>
                  <a:pt x="4541074" y="1540599"/>
                  <a:pt x="4410650" y="1551573"/>
                </a:cubicBezTo>
                <a:cubicBezTo>
                  <a:pt x="4280226" y="1562547"/>
                  <a:pt x="4177838" y="1545211"/>
                  <a:pt x="4046885" y="1551573"/>
                </a:cubicBezTo>
                <a:cubicBezTo>
                  <a:pt x="3915932" y="1557935"/>
                  <a:pt x="3823137" y="1502058"/>
                  <a:pt x="3614914" y="1551573"/>
                </a:cubicBezTo>
                <a:cubicBezTo>
                  <a:pt x="3406691" y="1601088"/>
                  <a:pt x="3199204" y="1469969"/>
                  <a:pt x="2910120" y="1551573"/>
                </a:cubicBezTo>
                <a:cubicBezTo>
                  <a:pt x="2621036" y="1633177"/>
                  <a:pt x="2529514" y="1529131"/>
                  <a:pt x="2341737" y="1551573"/>
                </a:cubicBezTo>
                <a:cubicBezTo>
                  <a:pt x="2153960" y="1574015"/>
                  <a:pt x="2098749" y="1524177"/>
                  <a:pt x="1909766" y="1551573"/>
                </a:cubicBezTo>
                <a:cubicBezTo>
                  <a:pt x="1720783" y="1578969"/>
                  <a:pt x="1487124" y="1519420"/>
                  <a:pt x="1341383" y="1551573"/>
                </a:cubicBezTo>
                <a:cubicBezTo>
                  <a:pt x="1195642" y="1583726"/>
                  <a:pt x="1103862" y="1524356"/>
                  <a:pt x="977618" y="1551573"/>
                </a:cubicBezTo>
                <a:cubicBezTo>
                  <a:pt x="851375" y="1578790"/>
                  <a:pt x="712114" y="1527586"/>
                  <a:pt x="613853" y="1551573"/>
                </a:cubicBezTo>
                <a:cubicBezTo>
                  <a:pt x="515592" y="1575560"/>
                  <a:pt x="225114" y="1523670"/>
                  <a:pt x="0" y="1551573"/>
                </a:cubicBezTo>
                <a:cubicBezTo>
                  <a:pt x="-41286" y="1437017"/>
                  <a:pt x="54636" y="1280986"/>
                  <a:pt x="0" y="1065413"/>
                </a:cubicBezTo>
                <a:cubicBezTo>
                  <a:pt x="-54636" y="849840"/>
                  <a:pt x="31433" y="757870"/>
                  <a:pt x="0" y="517191"/>
                </a:cubicBezTo>
                <a:cubicBezTo>
                  <a:pt x="-31433" y="276512"/>
                  <a:pt x="34536" y="173538"/>
                  <a:pt x="0" y="0"/>
                </a:cubicBezTo>
                <a:close/>
              </a:path>
            </a:pathLst>
          </a:custGeom>
          <a:noFill/>
          <a:ln>
            <a:solidFill>
              <a:srgbClr val="FF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TextBox 11">
            <a:extLst>
              <a:ext uri="{FF2B5EF4-FFF2-40B4-BE49-F238E27FC236}">
                <a16:creationId xmlns:a16="http://schemas.microsoft.com/office/drawing/2014/main" id="{747AEFE1-7F79-D600-534D-49EA0FDD0F5C}"/>
              </a:ext>
            </a:extLst>
          </p:cNvPr>
          <p:cNvSpPr txBox="1"/>
          <p:nvPr/>
        </p:nvSpPr>
        <p:spPr>
          <a:xfrm>
            <a:off x="166255" y="1309441"/>
            <a:ext cx="1518891" cy="276999"/>
          </a:xfrm>
          <a:custGeom>
            <a:avLst/>
            <a:gdLst>
              <a:gd name="connsiteX0" fmla="*/ 0 w 1518891"/>
              <a:gd name="connsiteY0" fmla="*/ 0 h 276999"/>
              <a:gd name="connsiteX1" fmla="*/ 1518891 w 1518891"/>
              <a:gd name="connsiteY1" fmla="*/ 0 h 276999"/>
              <a:gd name="connsiteX2" fmla="*/ 1518891 w 1518891"/>
              <a:gd name="connsiteY2" fmla="*/ 276999 h 276999"/>
              <a:gd name="connsiteX3" fmla="*/ 0 w 1518891"/>
              <a:gd name="connsiteY3" fmla="*/ 276999 h 276999"/>
              <a:gd name="connsiteX4" fmla="*/ 0 w 1518891"/>
              <a:gd name="connsiteY4" fmla="*/ 0 h 276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8891" h="276999" extrusionOk="0">
                <a:moveTo>
                  <a:pt x="0" y="0"/>
                </a:moveTo>
                <a:cubicBezTo>
                  <a:pt x="759153" y="-102162"/>
                  <a:pt x="786869" y="11005"/>
                  <a:pt x="1518891" y="0"/>
                </a:cubicBezTo>
                <a:cubicBezTo>
                  <a:pt x="1528026" y="132864"/>
                  <a:pt x="1539861" y="143153"/>
                  <a:pt x="1518891" y="276999"/>
                </a:cubicBezTo>
                <a:cubicBezTo>
                  <a:pt x="1326341" y="284244"/>
                  <a:pt x="376859" y="379325"/>
                  <a:pt x="0" y="276999"/>
                </a:cubicBezTo>
                <a:cubicBezTo>
                  <a:pt x="-256" y="189546"/>
                  <a:pt x="4558" y="42928"/>
                  <a:pt x="0" y="0"/>
                </a:cubicBezTo>
                <a:close/>
              </a:path>
            </a:pathLst>
          </a:custGeom>
          <a:noFill/>
          <a:ln w="12700">
            <a:solidFill>
              <a:srgbClr val="FF0000"/>
            </a:solidFill>
            <a:extLst>
              <a:ext uri="{C807C97D-BFC1-408E-A445-0C87EB9F89A2}">
                <ask:lineSketchStyleProps xmlns:ask="http://schemas.microsoft.com/office/drawing/2018/sketchyshapes" sd="2444365566">
                  <a:prstGeom prst="rect">
                    <a:avLst/>
                  </a:prstGeom>
                  <ask:type>
                    <ask:lineSketchCurved/>
                  </ask:type>
                </ask:lineSketchStyleProps>
              </a:ext>
            </a:extLst>
          </a:ln>
        </p:spPr>
        <p:txBody>
          <a:bodyPr wrap="square" rtlCol="0">
            <a:spAutoFit/>
          </a:bodyPr>
          <a:lstStyle/>
          <a:p>
            <a:pPr algn="ctr"/>
            <a:r>
              <a:rPr lang="en-DE" sz="1200" dirty="0"/>
              <a:t>Pregnancies_status</a:t>
            </a:r>
          </a:p>
        </p:txBody>
      </p:sp>
      <p:sp>
        <p:nvSpPr>
          <p:cNvPr id="13" name="TextBox 12">
            <a:extLst>
              <a:ext uri="{FF2B5EF4-FFF2-40B4-BE49-F238E27FC236}">
                <a16:creationId xmlns:a16="http://schemas.microsoft.com/office/drawing/2014/main" id="{4496135D-4013-BA38-F2FD-9EA39FE60887}"/>
              </a:ext>
            </a:extLst>
          </p:cNvPr>
          <p:cNvSpPr txBox="1"/>
          <p:nvPr/>
        </p:nvSpPr>
        <p:spPr>
          <a:xfrm>
            <a:off x="166255" y="2683200"/>
            <a:ext cx="1518891" cy="276999"/>
          </a:xfrm>
          <a:custGeom>
            <a:avLst/>
            <a:gdLst>
              <a:gd name="connsiteX0" fmla="*/ 0 w 1518891"/>
              <a:gd name="connsiteY0" fmla="*/ 0 h 276999"/>
              <a:gd name="connsiteX1" fmla="*/ 1518891 w 1518891"/>
              <a:gd name="connsiteY1" fmla="*/ 0 h 276999"/>
              <a:gd name="connsiteX2" fmla="*/ 1518891 w 1518891"/>
              <a:gd name="connsiteY2" fmla="*/ 276999 h 276999"/>
              <a:gd name="connsiteX3" fmla="*/ 0 w 1518891"/>
              <a:gd name="connsiteY3" fmla="*/ 276999 h 276999"/>
              <a:gd name="connsiteX4" fmla="*/ 0 w 1518891"/>
              <a:gd name="connsiteY4" fmla="*/ 0 h 276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8891" h="276999" extrusionOk="0">
                <a:moveTo>
                  <a:pt x="0" y="0"/>
                </a:moveTo>
                <a:cubicBezTo>
                  <a:pt x="759153" y="-102162"/>
                  <a:pt x="786869" y="11005"/>
                  <a:pt x="1518891" y="0"/>
                </a:cubicBezTo>
                <a:cubicBezTo>
                  <a:pt x="1528026" y="132864"/>
                  <a:pt x="1539861" y="143153"/>
                  <a:pt x="1518891" y="276999"/>
                </a:cubicBezTo>
                <a:cubicBezTo>
                  <a:pt x="1326341" y="284244"/>
                  <a:pt x="376859" y="379325"/>
                  <a:pt x="0" y="276999"/>
                </a:cubicBezTo>
                <a:cubicBezTo>
                  <a:pt x="-256" y="189546"/>
                  <a:pt x="4558" y="42928"/>
                  <a:pt x="0" y="0"/>
                </a:cubicBezTo>
                <a:close/>
              </a:path>
            </a:pathLst>
          </a:custGeom>
          <a:noFill/>
          <a:ln w="12700">
            <a:solidFill>
              <a:srgbClr val="FF0000"/>
            </a:solidFill>
            <a:extLst>
              <a:ext uri="{C807C97D-BFC1-408E-A445-0C87EB9F89A2}">
                <ask:lineSketchStyleProps xmlns:ask="http://schemas.microsoft.com/office/drawing/2018/sketchyshapes" sd="2444365566">
                  <a:prstGeom prst="rect">
                    <a:avLst/>
                  </a:prstGeom>
                  <ask:type>
                    <ask:lineSketchCurved/>
                  </ask:type>
                </ask:lineSketchStyleProps>
              </a:ext>
            </a:extLst>
          </a:ln>
        </p:spPr>
        <p:txBody>
          <a:bodyPr wrap="square" rtlCol="0">
            <a:spAutoFit/>
          </a:bodyPr>
          <a:lstStyle/>
          <a:p>
            <a:pPr algn="ctr"/>
            <a:r>
              <a:rPr lang="en-DE" sz="1200" dirty="0"/>
              <a:t>BMI_Categories</a:t>
            </a:r>
          </a:p>
        </p:txBody>
      </p:sp>
      <p:sp>
        <p:nvSpPr>
          <p:cNvPr id="14" name="TextBox 13">
            <a:extLst>
              <a:ext uri="{FF2B5EF4-FFF2-40B4-BE49-F238E27FC236}">
                <a16:creationId xmlns:a16="http://schemas.microsoft.com/office/drawing/2014/main" id="{38263E67-01DD-9FA2-16EA-00C164AEB998}"/>
              </a:ext>
            </a:extLst>
          </p:cNvPr>
          <p:cNvSpPr txBox="1"/>
          <p:nvPr/>
        </p:nvSpPr>
        <p:spPr>
          <a:xfrm>
            <a:off x="166255" y="4242303"/>
            <a:ext cx="1518891" cy="276999"/>
          </a:xfrm>
          <a:custGeom>
            <a:avLst/>
            <a:gdLst>
              <a:gd name="connsiteX0" fmla="*/ 0 w 1518891"/>
              <a:gd name="connsiteY0" fmla="*/ 0 h 276999"/>
              <a:gd name="connsiteX1" fmla="*/ 1518891 w 1518891"/>
              <a:gd name="connsiteY1" fmla="*/ 0 h 276999"/>
              <a:gd name="connsiteX2" fmla="*/ 1518891 w 1518891"/>
              <a:gd name="connsiteY2" fmla="*/ 276999 h 276999"/>
              <a:gd name="connsiteX3" fmla="*/ 0 w 1518891"/>
              <a:gd name="connsiteY3" fmla="*/ 276999 h 276999"/>
              <a:gd name="connsiteX4" fmla="*/ 0 w 1518891"/>
              <a:gd name="connsiteY4" fmla="*/ 0 h 276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8891" h="276999" extrusionOk="0">
                <a:moveTo>
                  <a:pt x="0" y="0"/>
                </a:moveTo>
                <a:cubicBezTo>
                  <a:pt x="759153" y="-102162"/>
                  <a:pt x="786869" y="11005"/>
                  <a:pt x="1518891" y="0"/>
                </a:cubicBezTo>
                <a:cubicBezTo>
                  <a:pt x="1528026" y="132864"/>
                  <a:pt x="1539861" y="143153"/>
                  <a:pt x="1518891" y="276999"/>
                </a:cubicBezTo>
                <a:cubicBezTo>
                  <a:pt x="1326341" y="284244"/>
                  <a:pt x="376859" y="379325"/>
                  <a:pt x="0" y="276999"/>
                </a:cubicBezTo>
                <a:cubicBezTo>
                  <a:pt x="-256" y="189546"/>
                  <a:pt x="4558" y="42928"/>
                  <a:pt x="0" y="0"/>
                </a:cubicBezTo>
                <a:close/>
              </a:path>
            </a:pathLst>
          </a:custGeom>
          <a:noFill/>
          <a:ln w="12700">
            <a:solidFill>
              <a:srgbClr val="FF0000"/>
            </a:solidFill>
            <a:extLst>
              <a:ext uri="{C807C97D-BFC1-408E-A445-0C87EB9F89A2}">
                <ask:lineSketchStyleProps xmlns:ask="http://schemas.microsoft.com/office/drawing/2018/sketchyshapes" sd="2444365566">
                  <a:prstGeom prst="rect">
                    <a:avLst/>
                  </a:prstGeom>
                  <ask:type>
                    <ask:lineSketchCurved/>
                  </ask:type>
                </ask:lineSketchStyleProps>
              </a:ext>
            </a:extLst>
          </a:ln>
        </p:spPr>
        <p:txBody>
          <a:bodyPr wrap="square" rtlCol="0">
            <a:spAutoFit/>
          </a:bodyPr>
          <a:lstStyle/>
          <a:p>
            <a:pPr algn="ctr"/>
            <a:r>
              <a:rPr lang="en-DE" sz="1200" dirty="0"/>
              <a:t>Age_Categories</a:t>
            </a:r>
          </a:p>
        </p:txBody>
      </p:sp>
      <p:pic>
        <p:nvPicPr>
          <p:cNvPr id="15" name="Picture 14">
            <a:extLst>
              <a:ext uri="{FF2B5EF4-FFF2-40B4-BE49-F238E27FC236}">
                <a16:creationId xmlns:a16="http://schemas.microsoft.com/office/drawing/2014/main" id="{854F4930-36FE-56FF-ED7B-649DF7178E83}"/>
              </a:ext>
            </a:extLst>
          </p:cNvPr>
          <p:cNvPicPr>
            <a:picLocks noChangeAspect="1"/>
          </p:cNvPicPr>
          <p:nvPr/>
        </p:nvPicPr>
        <p:blipFill>
          <a:blip r:embed="rId5"/>
          <a:stretch>
            <a:fillRect/>
          </a:stretch>
        </p:blipFill>
        <p:spPr>
          <a:xfrm>
            <a:off x="5616492" y="2296330"/>
            <a:ext cx="2941532" cy="2762915"/>
          </a:xfrm>
          <a:prstGeom prst="rect">
            <a:avLst/>
          </a:prstGeom>
        </p:spPr>
      </p:pic>
    </p:spTree>
    <p:extLst>
      <p:ext uri="{BB962C8B-B14F-4D97-AF65-F5344CB8AC3E}">
        <p14:creationId xmlns:p14="http://schemas.microsoft.com/office/powerpoint/2010/main" val="2062674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p:cTn id="49" dur="1000" fill="hold"/>
                                        <p:tgtEl>
                                          <p:spTgt spid="15"/>
                                        </p:tgtEl>
                                        <p:attrNameLst>
                                          <p:attrName>ppt_w</p:attrName>
                                        </p:attrNameLst>
                                      </p:cBhvr>
                                      <p:tavLst>
                                        <p:tav tm="0">
                                          <p:val>
                                            <p:strVal val="#ppt_w*0.70"/>
                                          </p:val>
                                        </p:tav>
                                        <p:tav tm="100000">
                                          <p:val>
                                            <p:strVal val="#ppt_w"/>
                                          </p:val>
                                        </p:tav>
                                      </p:tavLst>
                                    </p:anim>
                                    <p:anim calcmode="lin" valueType="num">
                                      <p:cBhvr>
                                        <p:cTn id="50" dur="1000" fill="hold"/>
                                        <p:tgtEl>
                                          <p:spTgt spid="15"/>
                                        </p:tgtEl>
                                        <p:attrNameLst>
                                          <p:attrName>ppt_h</p:attrName>
                                        </p:attrNameLst>
                                      </p:cBhvr>
                                      <p:tavLst>
                                        <p:tav tm="0">
                                          <p:val>
                                            <p:strVal val="#ppt_h"/>
                                          </p:val>
                                        </p:tav>
                                        <p:tav tm="100000">
                                          <p:val>
                                            <p:strVal val="#ppt_h"/>
                                          </p:val>
                                        </p:tav>
                                      </p:tavLst>
                                    </p:anim>
                                    <p:animEffect transition="in" filter="fade">
                                      <p:cBhvr>
                                        <p:cTn id="51"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42"/>
          <p:cNvSpPr txBox="1">
            <a:spLocks noGrp="1"/>
          </p:cNvSpPr>
          <p:nvPr>
            <p:ph type="title"/>
          </p:nvPr>
        </p:nvSpPr>
        <p:spPr>
          <a:xfrm>
            <a:off x="311700" y="1560645"/>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Descriptive Analysis</a:t>
            </a:r>
            <a:endParaRPr b="1" dirty="0">
              <a:latin typeface="Assistant"/>
              <a:ea typeface="Assistant"/>
              <a:cs typeface="Assistant"/>
              <a:sym typeface="Assistant"/>
            </a:endParaRPr>
          </a:p>
        </p:txBody>
      </p:sp>
      <p:sp>
        <p:nvSpPr>
          <p:cNvPr id="438" name="Google Shape;438;p42"/>
          <p:cNvSpPr txBox="1">
            <a:spLocks noGrp="1"/>
          </p:cNvSpPr>
          <p:nvPr>
            <p:ph type="sldNum" idx="12"/>
          </p:nvPr>
        </p:nvSpPr>
        <p:spPr>
          <a:xfrm>
            <a:off x="8466613" y="4762672"/>
            <a:ext cx="365700" cy="274200"/>
          </a:xfrm>
          <a:prstGeom prst="rect">
            <a:avLst/>
          </a:prstGeom>
        </p:spPr>
        <p:txBody>
          <a:bodyPr spcFirstLastPara="1" wrap="square" lIns="91425" tIns="91425" rIns="91425" bIns="91425" anchor="ctr" anchorCtr="0">
            <a:normAutofit fontScale="92500" lnSpcReduction="20000"/>
          </a:bodyPr>
          <a:lstStyle/>
          <a:p>
            <a:pPr marL="0" lvl="0" indent="0" algn="r" rtl="0">
              <a:spcBef>
                <a:spcPts val="0"/>
              </a:spcBef>
              <a:spcAft>
                <a:spcPts val="0"/>
              </a:spcAft>
              <a:buNone/>
            </a:pPr>
            <a:fld id="{00000000-1234-1234-1234-123412341234}" type="slidenum">
              <a:rPr lang="en"/>
              <a:t>12</a:t>
            </a:fld>
            <a:endParaRPr/>
          </a:p>
        </p:txBody>
      </p:sp>
      <p:pic>
        <p:nvPicPr>
          <p:cNvPr id="35842" name="Picture 2" descr="Descriptive Analytics - Methods, Tools and Examples">
            <a:extLst>
              <a:ext uri="{FF2B5EF4-FFF2-40B4-BE49-F238E27FC236}">
                <a16:creationId xmlns:a16="http://schemas.microsoft.com/office/drawing/2014/main" id="{386841B6-F718-4045-8368-4DF7737EC9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080"/>
          <a:stretch/>
        </p:blipFill>
        <p:spPr bwMode="auto">
          <a:xfrm>
            <a:off x="2198716" y="2394068"/>
            <a:ext cx="4746567" cy="2267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4781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68301-6815-19A3-AA40-76EFD79D98CD}"/>
              </a:ext>
            </a:extLst>
          </p:cNvPr>
          <p:cNvSpPr>
            <a:spLocks noGrp="1"/>
          </p:cNvSpPr>
          <p:nvPr>
            <p:ph type="title"/>
          </p:nvPr>
        </p:nvSpPr>
        <p:spPr/>
        <p:txBody>
          <a:bodyPr>
            <a:normAutofit/>
          </a:bodyPr>
          <a:lstStyle/>
          <a:p>
            <a:r>
              <a:rPr lang="en-GB" sz="2500" dirty="0"/>
              <a:t>Descriptive Analysis:</a:t>
            </a:r>
            <a:endParaRPr lang="en-DE" sz="2500" dirty="0"/>
          </a:p>
        </p:txBody>
      </p:sp>
      <p:sp>
        <p:nvSpPr>
          <p:cNvPr id="5" name="Slide Number Placeholder 4">
            <a:extLst>
              <a:ext uri="{FF2B5EF4-FFF2-40B4-BE49-F238E27FC236}">
                <a16:creationId xmlns:a16="http://schemas.microsoft.com/office/drawing/2014/main" id="{299612BE-5491-32B8-9895-B68EAD6F7CD5}"/>
              </a:ext>
            </a:extLst>
          </p:cNvPr>
          <p:cNvSpPr>
            <a:spLocks noGrp="1"/>
          </p:cNvSpPr>
          <p:nvPr>
            <p:ph type="sldNum" idx="12"/>
          </p:nvPr>
        </p:nvSpPr>
        <p:spPr/>
        <p:txBody>
          <a:bodyPr>
            <a:normAutofit fontScale="92500" lnSpcReduction="20000"/>
          </a:bodyPr>
          <a:lstStyle/>
          <a:p>
            <a:pPr marL="0" lvl="0" indent="0" algn="r" rtl="0">
              <a:spcBef>
                <a:spcPts val="0"/>
              </a:spcBef>
              <a:spcAft>
                <a:spcPts val="0"/>
              </a:spcAft>
              <a:buNone/>
            </a:pPr>
            <a:fld id="{00000000-1234-1234-1234-123412341234}" type="slidenum">
              <a:rPr lang="en" smtClean="0"/>
              <a:t>13</a:t>
            </a:fld>
            <a:endParaRPr lang="en"/>
          </a:p>
        </p:txBody>
      </p:sp>
      <p:pic>
        <p:nvPicPr>
          <p:cNvPr id="6" name="Picture 5">
            <a:extLst>
              <a:ext uri="{FF2B5EF4-FFF2-40B4-BE49-F238E27FC236}">
                <a16:creationId xmlns:a16="http://schemas.microsoft.com/office/drawing/2014/main" id="{75228490-AD83-2521-6805-EFABBA30E667}"/>
              </a:ext>
            </a:extLst>
          </p:cNvPr>
          <p:cNvPicPr>
            <a:picLocks noChangeAspect="1"/>
          </p:cNvPicPr>
          <p:nvPr/>
        </p:nvPicPr>
        <p:blipFill>
          <a:blip r:embed="rId2"/>
          <a:stretch>
            <a:fillRect/>
          </a:stretch>
        </p:blipFill>
        <p:spPr>
          <a:xfrm>
            <a:off x="369916" y="990784"/>
            <a:ext cx="7772400" cy="867617"/>
          </a:xfrm>
          <a:prstGeom prst="rect">
            <a:avLst/>
          </a:prstGeom>
        </p:spPr>
      </p:pic>
      <p:pic>
        <p:nvPicPr>
          <p:cNvPr id="7" name="Picture 6">
            <a:extLst>
              <a:ext uri="{FF2B5EF4-FFF2-40B4-BE49-F238E27FC236}">
                <a16:creationId xmlns:a16="http://schemas.microsoft.com/office/drawing/2014/main" id="{1ACF5322-E716-AB37-1A8C-75A76357E76A}"/>
              </a:ext>
            </a:extLst>
          </p:cNvPr>
          <p:cNvPicPr>
            <a:picLocks noChangeAspect="1"/>
          </p:cNvPicPr>
          <p:nvPr/>
        </p:nvPicPr>
        <p:blipFill>
          <a:blip r:embed="rId3"/>
          <a:stretch>
            <a:fillRect/>
          </a:stretch>
        </p:blipFill>
        <p:spPr>
          <a:xfrm>
            <a:off x="369916" y="1858401"/>
            <a:ext cx="7772400" cy="2124249"/>
          </a:xfrm>
          <a:prstGeom prst="rect">
            <a:avLst/>
          </a:prstGeom>
        </p:spPr>
      </p:pic>
      <p:pic>
        <p:nvPicPr>
          <p:cNvPr id="8" name="Picture 7">
            <a:extLst>
              <a:ext uri="{FF2B5EF4-FFF2-40B4-BE49-F238E27FC236}">
                <a16:creationId xmlns:a16="http://schemas.microsoft.com/office/drawing/2014/main" id="{ED706A3F-F16F-BC3A-8250-C7C09B504B1D}"/>
              </a:ext>
            </a:extLst>
          </p:cNvPr>
          <p:cNvPicPr>
            <a:picLocks noChangeAspect="1"/>
          </p:cNvPicPr>
          <p:nvPr/>
        </p:nvPicPr>
        <p:blipFill>
          <a:blip r:embed="rId4"/>
          <a:stretch>
            <a:fillRect/>
          </a:stretch>
        </p:blipFill>
        <p:spPr>
          <a:xfrm>
            <a:off x="228601" y="3977901"/>
            <a:ext cx="7111538" cy="1058971"/>
          </a:xfrm>
          <a:prstGeom prst="rect">
            <a:avLst/>
          </a:prstGeom>
        </p:spPr>
      </p:pic>
    </p:spTree>
    <p:extLst>
      <p:ext uri="{BB962C8B-B14F-4D97-AF65-F5344CB8AC3E}">
        <p14:creationId xmlns:p14="http://schemas.microsoft.com/office/powerpoint/2010/main" val="1242949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42"/>
          <p:cNvSpPr txBox="1">
            <a:spLocks noGrp="1"/>
          </p:cNvSpPr>
          <p:nvPr>
            <p:ph type="title"/>
          </p:nvPr>
        </p:nvSpPr>
        <p:spPr>
          <a:xfrm>
            <a:off x="311700" y="1560645"/>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Data Visualization</a:t>
            </a:r>
            <a:endParaRPr b="1" dirty="0">
              <a:latin typeface="Assistant"/>
              <a:ea typeface="Assistant"/>
              <a:cs typeface="Assistant"/>
              <a:sym typeface="Assistant"/>
            </a:endParaRPr>
          </a:p>
        </p:txBody>
      </p:sp>
      <p:sp>
        <p:nvSpPr>
          <p:cNvPr id="438" name="Google Shape;438;p42"/>
          <p:cNvSpPr txBox="1">
            <a:spLocks noGrp="1"/>
          </p:cNvSpPr>
          <p:nvPr>
            <p:ph type="sldNum" idx="12"/>
          </p:nvPr>
        </p:nvSpPr>
        <p:spPr>
          <a:xfrm>
            <a:off x="8466613" y="4762672"/>
            <a:ext cx="365700" cy="274200"/>
          </a:xfrm>
          <a:prstGeom prst="rect">
            <a:avLst/>
          </a:prstGeom>
        </p:spPr>
        <p:txBody>
          <a:bodyPr spcFirstLastPara="1" wrap="square" lIns="91425" tIns="91425" rIns="91425" bIns="91425" anchor="ctr" anchorCtr="0">
            <a:normAutofit fontScale="92500" lnSpcReduction="20000"/>
          </a:bodyPr>
          <a:lstStyle/>
          <a:p>
            <a:pPr marL="0" lvl="0" indent="0" algn="r" rtl="0">
              <a:spcBef>
                <a:spcPts val="0"/>
              </a:spcBef>
              <a:spcAft>
                <a:spcPts val="0"/>
              </a:spcAft>
              <a:buNone/>
            </a:pPr>
            <a:fld id="{00000000-1234-1234-1234-123412341234}" type="slidenum">
              <a:rPr lang="en"/>
              <a:t>14</a:t>
            </a:fld>
            <a:endParaRPr/>
          </a:p>
        </p:txBody>
      </p:sp>
      <p:pic>
        <p:nvPicPr>
          <p:cNvPr id="32770" name="Picture 2" descr="What to consider when using text in data visualizations">
            <a:extLst>
              <a:ext uri="{FF2B5EF4-FFF2-40B4-BE49-F238E27FC236}">
                <a16:creationId xmlns:a16="http://schemas.microsoft.com/office/drawing/2014/main" id="{0D05C4DA-A699-ECB5-F117-FD0A89966A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6534" y="2402445"/>
            <a:ext cx="4330931" cy="2165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7550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5A3CA-5013-AF0E-D2AD-81885F4B0B86}"/>
              </a:ext>
            </a:extLst>
          </p:cNvPr>
          <p:cNvSpPr>
            <a:spLocks noGrp="1"/>
          </p:cNvSpPr>
          <p:nvPr>
            <p:ph type="title"/>
          </p:nvPr>
        </p:nvSpPr>
        <p:spPr/>
        <p:txBody>
          <a:bodyPr>
            <a:normAutofit/>
          </a:bodyPr>
          <a:lstStyle/>
          <a:p>
            <a:r>
              <a:rPr lang="en-GB" sz="2500" dirty="0"/>
              <a:t>Data Visualization: </a:t>
            </a:r>
            <a:r>
              <a:rPr lang="en-GB" sz="2000" dirty="0">
                <a:solidFill>
                  <a:schemeClr val="accent4"/>
                </a:solidFill>
              </a:rPr>
              <a:t>Part 1: Distributions</a:t>
            </a:r>
            <a:endParaRPr lang="en-DE" sz="2500" dirty="0">
              <a:solidFill>
                <a:schemeClr val="accent4"/>
              </a:solidFill>
            </a:endParaRPr>
          </a:p>
        </p:txBody>
      </p:sp>
      <p:sp>
        <p:nvSpPr>
          <p:cNvPr id="5" name="Slide Number Placeholder 4">
            <a:extLst>
              <a:ext uri="{FF2B5EF4-FFF2-40B4-BE49-F238E27FC236}">
                <a16:creationId xmlns:a16="http://schemas.microsoft.com/office/drawing/2014/main" id="{6B407018-43BA-E2BC-EA7D-96FBE194006B}"/>
              </a:ext>
            </a:extLst>
          </p:cNvPr>
          <p:cNvSpPr>
            <a:spLocks noGrp="1"/>
          </p:cNvSpPr>
          <p:nvPr>
            <p:ph type="sldNum" idx="12"/>
          </p:nvPr>
        </p:nvSpPr>
        <p:spPr/>
        <p:txBody>
          <a:bodyPr>
            <a:normAutofit fontScale="92500" lnSpcReduction="20000"/>
          </a:bodyPr>
          <a:lstStyle/>
          <a:p>
            <a:pPr marL="0" lvl="0" indent="0" algn="r" rtl="0">
              <a:spcBef>
                <a:spcPts val="0"/>
              </a:spcBef>
              <a:spcAft>
                <a:spcPts val="0"/>
              </a:spcAft>
              <a:buNone/>
            </a:pPr>
            <a:fld id="{00000000-1234-1234-1234-123412341234}" type="slidenum">
              <a:rPr lang="en" smtClean="0"/>
              <a:t>15</a:t>
            </a:fld>
            <a:endParaRPr lang="en"/>
          </a:p>
        </p:txBody>
      </p:sp>
      <p:pic>
        <p:nvPicPr>
          <p:cNvPr id="6" name="Picture 5">
            <a:extLst>
              <a:ext uri="{FF2B5EF4-FFF2-40B4-BE49-F238E27FC236}">
                <a16:creationId xmlns:a16="http://schemas.microsoft.com/office/drawing/2014/main" id="{CF107BDE-F922-FAA2-A279-3AC3BFA56485}"/>
              </a:ext>
            </a:extLst>
          </p:cNvPr>
          <p:cNvPicPr>
            <a:picLocks noChangeAspect="1"/>
          </p:cNvPicPr>
          <p:nvPr/>
        </p:nvPicPr>
        <p:blipFill>
          <a:blip r:embed="rId3"/>
          <a:stretch>
            <a:fillRect/>
          </a:stretch>
        </p:blipFill>
        <p:spPr>
          <a:xfrm>
            <a:off x="60893" y="915600"/>
            <a:ext cx="3846089" cy="2962307"/>
          </a:xfrm>
          <a:prstGeom prst="rect">
            <a:avLst/>
          </a:prstGeom>
        </p:spPr>
      </p:pic>
      <p:sp>
        <p:nvSpPr>
          <p:cNvPr id="8" name="TextBox 7">
            <a:extLst>
              <a:ext uri="{FF2B5EF4-FFF2-40B4-BE49-F238E27FC236}">
                <a16:creationId xmlns:a16="http://schemas.microsoft.com/office/drawing/2014/main" id="{5093E2E7-0F2E-A661-58A7-A1FEFCF35BAD}"/>
              </a:ext>
            </a:extLst>
          </p:cNvPr>
          <p:cNvSpPr txBox="1"/>
          <p:nvPr/>
        </p:nvSpPr>
        <p:spPr>
          <a:xfrm>
            <a:off x="173569" y="3887163"/>
            <a:ext cx="3981797" cy="646331"/>
          </a:xfrm>
          <a:prstGeom prst="rect">
            <a:avLst/>
          </a:prstGeom>
          <a:noFill/>
        </p:spPr>
        <p:txBody>
          <a:bodyPr wrap="square">
            <a:spAutoFit/>
          </a:bodyPr>
          <a:lstStyle/>
          <a:p>
            <a:r>
              <a:rPr lang="en-GB" sz="1200" dirty="0"/>
              <a:t>The distribution of glucose levels exhibits characteristics of a symmetrical </a:t>
            </a:r>
            <a:r>
              <a:rPr lang="en-GB" sz="1200" dirty="0">
                <a:solidFill>
                  <a:schemeClr val="accent4"/>
                </a:solidFill>
              </a:rPr>
              <a:t>normal distribution </a:t>
            </a:r>
            <a:r>
              <a:rPr lang="en-GB" sz="1200" dirty="0"/>
              <a:t>with a concentration of values around the central range of 90 to 120. </a:t>
            </a:r>
          </a:p>
        </p:txBody>
      </p:sp>
      <p:pic>
        <p:nvPicPr>
          <p:cNvPr id="9" name="Picture 8">
            <a:extLst>
              <a:ext uri="{FF2B5EF4-FFF2-40B4-BE49-F238E27FC236}">
                <a16:creationId xmlns:a16="http://schemas.microsoft.com/office/drawing/2014/main" id="{C74544D2-8BF7-6226-5A9A-697B9E0C72D6}"/>
              </a:ext>
            </a:extLst>
          </p:cNvPr>
          <p:cNvPicPr>
            <a:picLocks noChangeAspect="1"/>
          </p:cNvPicPr>
          <p:nvPr/>
        </p:nvPicPr>
        <p:blipFill>
          <a:blip r:embed="rId4"/>
          <a:stretch>
            <a:fillRect/>
          </a:stretch>
        </p:blipFill>
        <p:spPr>
          <a:xfrm>
            <a:off x="4721631" y="915600"/>
            <a:ext cx="3858107" cy="2971563"/>
          </a:xfrm>
          <a:prstGeom prst="rect">
            <a:avLst/>
          </a:prstGeom>
        </p:spPr>
      </p:pic>
      <p:sp>
        <p:nvSpPr>
          <p:cNvPr id="12" name="TextBox 11">
            <a:extLst>
              <a:ext uri="{FF2B5EF4-FFF2-40B4-BE49-F238E27FC236}">
                <a16:creationId xmlns:a16="http://schemas.microsoft.com/office/drawing/2014/main" id="{D7DC32E2-340D-B7CE-6C07-2F0E1EA9D758}"/>
              </a:ext>
            </a:extLst>
          </p:cNvPr>
          <p:cNvSpPr txBox="1"/>
          <p:nvPr/>
        </p:nvSpPr>
        <p:spPr>
          <a:xfrm>
            <a:off x="4721630" y="3952031"/>
            <a:ext cx="4134621" cy="1015663"/>
          </a:xfrm>
          <a:prstGeom prst="rect">
            <a:avLst/>
          </a:prstGeom>
          <a:noFill/>
        </p:spPr>
        <p:txBody>
          <a:bodyPr wrap="square">
            <a:spAutoFit/>
          </a:bodyPr>
          <a:lstStyle/>
          <a:p>
            <a:pPr algn="l"/>
            <a:r>
              <a:rPr lang="en-GB" sz="1200" b="0" i="0" u="none" strike="noStrike" dirty="0">
                <a:solidFill>
                  <a:srgbClr val="212121"/>
                </a:solidFill>
                <a:effectLst/>
                <a:latin typeface="Roboto" panose="02000000000000000000" pitchFamily="2" charset="0"/>
              </a:rPr>
              <a:t>The blood pressure distribution is approximately symmetrical and </a:t>
            </a:r>
            <a:r>
              <a:rPr lang="en-GB" sz="1200" b="0" i="0" u="none" strike="noStrike" dirty="0">
                <a:solidFill>
                  <a:schemeClr val="accent4"/>
                </a:solidFill>
                <a:effectLst/>
                <a:latin typeface="Roboto" panose="02000000000000000000" pitchFamily="2" charset="0"/>
              </a:rPr>
              <a:t>normal</a:t>
            </a:r>
            <a:r>
              <a:rPr lang="en-GB" sz="1200" b="0" i="0" u="none" strike="noStrike" dirty="0">
                <a:solidFill>
                  <a:srgbClr val="212121"/>
                </a:solidFill>
                <a:effectLst/>
                <a:latin typeface="Roboto" panose="02000000000000000000" pitchFamily="2" charset="0"/>
              </a:rPr>
              <a:t>. The mean and median of the distribution are approximately equal, indicating a lack of significant skewness. More than half of the distribution falls within the range of 60 to 80. </a:t>
            </a:r>
          </a:p>
        </p:txBody>
      </p:sp>
    </p:spTree>
    <p:extLst>
      <p:ext uri="{BB962C8B-B14F-4D97-AF65-F5344CB8AC3E}">
        <p14:creationId xmlns:p14="http://schemas.microsoft.com/office/powerpoint/2010/main" val="2680247900"/>
      </p:ext>
    </p:extLst>
  </p:cSld>
  <p:clrMapOvr>
    <a:overrideClrMapping bg1="lt1" tx1="dk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5A3CA-5013-AF0E-D2AD-81885F4B0B86}"/>
              </a:ext>
            </a:extLst>
          </p:cNvPr>
          <p:cNvSpPr>
            <a:spLocks noGrp="1"/>
          </p:cNvSpPr>
          <p:nvPr>
            <p:ph type="title"/>
          </p:nvPr>
        </p:nvSpPr>
        <p:spPr/>
        <p:txBody>
          <a:bodyPr>
            <a:normAutofit/>
          </a:bodyPr>
          <a:lstStyle/>
          <a:p>
            <a:r>
              <a:rPr lang="en-GB" sz="2500" dirty="0"/>
              <a:t>Data Visualization: </a:t>
            </a:r>
            <a:r>
              <a:rPr lang="en-GB" sz="2000" dirty="0">
                <a:solidFill>
                  <a:schemeClr val="accent4"/>
                </a:solidFill>
              </a:rPr>
              <a:t>Part 1: Distributions</a:t>
            </a:r>
            <a:endParaRPr lang="en-DE" sz="2500" dirty="0">
              <a:solidFill>
                <a:schemeClr val="accent4"/>
              </a:solidFill>
            </a:endParaRPr>
          </a:p>
        </p:txBody>
      </p:sp>
      <p:sp>
        <p:nvSpPr>
          <p:cNvPr id="5" name="Slide Number Placeholder 4">
            <a:extLst>
              <a:ext uri="{FF2B5EF4-FFF2-40B4-BE49-F238E27FC236}">
                <a16:creationId xmlns:a16="http://schemas.microsoft.com/office/drawing/2014/main" id="{6B407018-43BA-E2BC-EA7D-96FBE194006B}"/>
              </a:ext>
            </a:extLst>
          </p:cNvPr>
          <p:cNvSpPr>
            <a:spLocks noGrp="1"/>
          </p:cNvSpPr>
          <p:nvPr>
            <p:ph type="sldNum" idx="12"/>
          </p:nvPr>
        </p:nvSpPr>
        <p:spPr/>
        <p:txBody>
          <a:bodyPr>
            <a:normAutofit fontScale="92500" lnSpcReduction="20000"/>
          </a:bodyPr>
          <a:lstStyle/>
          <a:p>
            <a:pPr marL="0" lvl="0" indent="0" algn="r" rtl="0">
              <a:spcBef>
                <a:spcPts val="0"/>
              </a:spcBef>
              <a:spcAft>
                <a:spcPts val="0"/>
              </a:spcAft>
              <a:buNone/>
            </a:pPr>
            <a:fld id="{00000000-1234-1234-1234-123412341234}" type="slidenum">
              <a:rPr lang="en" smtClean="0"/>
              <a:t>16</a:t>
            </a:fld>
            <a:endParaRPr lang="en"/>
          </a:p>
        </p:txBody>
      </p:sp>
      <p:sp>
        <p:nvSpPr>
          <p:cNvPr id="8" name="TextBox 7">
            <a:extLst>
              <a:ext uri="{FF2B5EF4-FFF2-40B4-BE49-F238E27FC236}">
                <a16:creationId xmlns:a16="http://schemas.microsoft.com/office/drawing/2014/main" id="{5093E2E7-0F2E-A661-58A7-A1FEFCF35BAD}"/>
              </a:ext>
            </a:extLst>
          </p:cNvPr>
          <p:cNvSpPr txBox="1"/>
          <p:nvPr/>
        </p:nvSpPr>
        <p:spPr>
          <a:xfrm>
            <a:off x="66503" y="3887163"/>
            <a:ext cx="4355868" cy="1015663"/>
          </a:xfrm>
          <a:prstGeom prst="rect">
            <a:avLst/>
          </a:prstGeom>
          <a:noFill/>
        </p:spPr>
        <p:txBody>
          <a:bodyPr wrap="square">
            <a:spAutoFit/>
          </a:bodyPr>
          <a:lstStyle/>
          <a:p>
            <a:pPr algn="l"/>
            <a:r>
              <a:rPr lang="en-GB" sz="1200" dirty="0">
                <a:solidFill>
                  <a:srgbClr val="212121"/>
                </a:solidFill>
                <a:latin typeface="Roboto" panose="02000000000000000000" pitchFamily="2" charset="0"/>
              </a:rPr>
              <a:t>Despite the close proximity between the mean and median values, the distribution is </a:t>
            </a:r>
            <a:r>
              <a:rPr lang="en-GB" sz="1200" dirty="0">
                <a:solidFill>
                  <a:schemeClr val="accent4"/>
                </a:solidFill>
                <a:latin typeface="Roboto" panose="02000000000000000000" pitchFamily="2" charset="0"/>
              </a:rPr>
              <a:t>not considered normally distributed</a:t>
            </a:r>
            <a:r>
              <a:rPr lang="en-GB" sz="1200" dirty="0">
                <a:solidFill>
                  <a:srgbClr val="212121"/>
                </a:solidFill>
                <a:latin typeface="Roboto" panose="02000000000000000000" pitchFamily="2" charset="0"/>
              </a:rPr>
              <a:t>. This highlights the importance of visualizing the data to gain a better understanding of its underlying characteristics.</a:t>
            </a:r>
            <a:br>
              <a:rPr lang="en-GB" sz="1200" dirty="0">
                <a:solidFill>
                  <a:srgbClr val="212121"/>
                </a:solidFill>
                <a:latin typeface="Roboto" panose="02000000000000000000" pitchFamily="2" charset="0"/>
              </a:rPr>
            </a:br>
            <a:r>
              <a:rPr lang="en-GB" sz="1200" dirty="0">
                <a:solidFill>
                  <a:srgbClr val="212121"/>
                </a:solidFill>
                <a:latin typeface="Roboto" panose="02000000000000000000" pitchFamily="2" charset="0"/>
              </a:rPr>
              <a:t>The skin thickness distribution exhibits a slight positive skew. </a:t>
            </a:r>
          </a:p>
        </p:txBody>
      </p:sp>
      <p:sp>
        <p:nvSpPr>
          <p:cNvPr id="12" name="TextBox 11">
            <a:extLst>
              <a:ext uri="{FF2B5EF4-FFF2-40B4-BE49-F238E27FC236}">
                <a16:creationId xmlns:a16="http://schemas.microsoft.com/office/drawing/2014/main" id="{D7DC32E2-340D-B7CE-6C07-2F0E1EA9D758}"/>
              </a:ext>
            </a:extLst>
          </p:cNvPr>
          <p:cNvSpPr txBox="1"/>
          <p:nvPr/>
        </p:nvSpPr>
        <p:spPr>
          <a:xfrm>
            <a:off x="4572000" y="3927092"/>
            <a:ext cx="4284251" cy="1015663"/>
          </a:xfrm>
          <a:prstGeom prst="rect">
            <a:avLst/>
          </a:prstGeom>
          <a:noFill/>
        </p:spPr>
        <p:txBody>
          <a:bodyPr wrap="square">
            <a:spAutoFit/>
          </a:bodyPr>
          <a:lstStyle/>
          <a:p>
            <a:pPr algn="l"/>
            <a:r>
              <a:rPr lang="en-GB" sz="1200" b="0" i="0" u="none" strike="noStrike" dirty="0">
                <a:solidFill>
                  <a:srgbClr val="212121"/>
                </a:solidFill>
                <a:effectLst/>
                <a:latin typeface="Roboto" panose="02000000000000000000" pitchFamily="2" charset="0"/>
              </a:rPr>
              <a:t>Majority of individuals have lower insulin levels, with a long tail extending towards higher values.</a:t>
            </a:r>
          </a:p>
          <a:p>
            <a:pPr algn="l"/>
            <a:r>
              <a:rPr lang="en-GB" sz="1200" b="0" i="0" u="none" strike="noStrike" dirty="0">
                <a:solidFill>
                  <a:srgbClr val="212121"/>
                </a:solidFill>
                <a:effectLst/>
                <a:latin typeface="Roboto" panose="02000000000000000000" pitchFamily="2" charset="0"/>
              </a:rPr>
              <a:t>More than 80% of individuals have insulin levels below 200. This suggests that the majority of the dataset falls within this range, indicating a concentration of lower insulin values.</a:t>
            </a:r>
          </a:p>
        </p:txBody>
      </p:sp>
      <p:pic>
        <p:nvPicPr>
          <p:cNvPr id="3" name="Picture 2">
            <a:extLst>
              <a:ext uri="{FF2B5EF4-FFF2-40B4-BE49-F238E27FC236}">
                <a16:creationId xmlns:a16="http://schemas.microsoft.com/office/drawing/2014/main" id="{7ECAA72E-D5AC-55F8-E605-9200B64ABBF5}"/>
              </a:ext>
            </a:extLst>
          </p:cNvPr>
          <p:cNvPicPr>
            <a:picLocks noChangeAspect="1"/>
          </p:cNvPicPr>
          <p:nvPr/>
        </p:nvPicPr>
        <p:blipFill>
          <a:blip r:embed="rId2"/>
          <a:stretch>
            <a:fillRect/>
          </a:stretch>
        </p:blipFill>
        <p:spPr>
          <a:xfrm>
            <a:off x="311700" y="915600"/>
            <a:ext cx="3858107" cy="2971563"/>
          </a:xfrm>
          <a:prstGeom prst="rect">
            <a:avLst/>
          </a:prstGeom>
        </p:spPr>
      </p:pic>
      <p:pic>
        <p:nvPicPr>
          <p:cNvPr id="4" name="Picture 3">
            <a:extLst>
              <a:ext uri="{FF2B5EF4-FFF2-40B4-BE49-F238E27FC236}">
                <a16:creationId xmlns:a16="http://schemas.microsoft.com/office/drawing/2014/main" id="{3A3E8287-DF7C-3E49-5907-BB611D615073}"/>
              </a:ext>
            </a:extLst>
          </p:cNvPr>
          <p:cNvPicPr>
            <a:picLocks noChangeAspect="1"/>
          </p:cNvPicPr>
          <p:nvPr/>
        </p:nvPicPr>
        <p:blipFill>
          <a:blip r:embed="rId3"/>
          <a:stretch>
            <a:fillRect/>
          </a:stretch>
        </p:blipFill>
        <p:spPr>
          <a:xfrm>
            <a:off x="4422371" y="915599"/>
            <a:ext cx="3858107" cy="2971563"/>
          </a:xfrm>
          <a:prstGeom prst="rect">
            <a:avLst/>
          </a:prstGeom>
        </p:spPr>
      </p:pic>
    </p:spTree>
    <p:extLst>
      <p:ext uri="{BB962C8B-B14F-4D97-AF65-F5344CB8AC3E}">
        <p14:creationId xmlns:p14="http://schemas.microsoft.com/office/powerpoint/2010/main" val="3303383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5A3CA-5013-AF0E-D2AD-81885F4B0B86}"/>
              </a:ext>
            </a:extLst>
          </p:cNvPr>
          <p:cNvSpPr>
            <a:spLocks noGrp="1"/>
          </p:cNvSpPr>
          <p:nvPr>
            <p:ph type="title"/>
          </p:nvPr>
        </p:nvSpPr>
        <p:spPr/>
        <p:txBody>
          <a:bodyPr>
            <a:normAutofit/>
          </a:bodyPr>
          <a:lstStyle/>
          <a:p>
            <a:r>
              <a:rPr lang="en-GB" sz="2500" dirty="0"/>
              <a:t>Data Visualization: </a:t>
            </a:r>
            <a:r>
              <a:rPr lang="en-GB" sz="2000" dirty="0">
                <a:solidFill>
                  <a:schemeClr val="accent4"/>
                </a:solidFill>
              </a:rPr>
              <a:t>Part 1: Distributions</a:t>
            </a:r>
            <a:endParaRPr lang="en-DE" sz="2500" dirty="0">
              <a:solidFill>
                <a:schemeClr val="accent4"/>
              </a:solidFill>
            </a:endParaRPr>
          </a:p>
        </p:txBody>
      </p:sp>
      <p:sp>
        <p:nvSpPr>
          <p:cNvPr id="5" name="Slide Number Placeholder 4">
            <a:extLst>
              <a:ext uri="{FF2B5EF4-FFF2-40B4-BE49-F238E27FC236}">
                <a16:creationId xmlns:a16="http://schemas.microsoft.com/office/drawing/2014/main" id="{6B407018-43BA-E2BC-EA7D-96FBE194006B}"/>
              </a:ext>
            </a:extLst>
          </p:cNvPr>
          <p:cNvSpPr>
            <a:spLocks noGrp="1"/>
          </p:cNvSpPr>
          <p:nvPr>
            <p:ph type="sldNum" idx="12"/>
          </p:nvPr>
        </p:nvSpPr>
        <p:spPr/>
        <p:txBody>
          <a:bodyPr>
            <a:normAutofit fontScale="92500" lnSpcReduction="20000"/>
          </a:bodyPr>
          <a:lstStyle/>
          <a:p>
            <a:pPr marL="0" lvl="0" indent="0" algn="r" rtl="0">
              <a:spcBef>
                <a:spcPts val="0"/>
              </a:spcBef>
              <a:spcAft>
                <a:spcPts val="0"/>
              </a:spcAft>
              <a:buNone/>
            </a:pPr>
            <a:fld id="{00000000-1234-1234-1234-123412341234}" type="slidenum">
              <a:rPr lang="en" smtClean="0"/>
              <a:t>17</a:t>
            </a:fld>
            <a:endParaRPr lang="en"/>
          </a:p>
        </p:txBody>
      </p:sp>
      <p:sp>
        <p:nvSpPr>
          <p:cNvPr id="8" name="TextBox 7">
            <a:extLst>
              <a:ext uri="{FF2B5EF4-FFF2-40B4-BE49-F238E27FC236}">
                <a16:creationId xmlns:a16="http://schemas.microsoft.com/office/drawing/2014/main" id="{5093E2E7-0F2E-A661-58A7-A1FEFCF35BAD}"/>
              </a:ext>
            </a:extLst>
          </p:cNvPr>
          <p:cNvSpPr txBox="1"/>
          <p:nvPr/>
        </p:nvSpPr>
        <p:spPr>
          <a:xfrm>
            <a:off x="66503" y="3887163"/>
            <a:ext cx="4355868" cy="830997"/>
          </a:xfrm>
          <a:prstGeom prst="rect">
            <a:avLst/>
          </a:prstGeom>
          <a:noFill/>
        </p:spPr>
        <p:txBody>
          <a:bodyPr wrap="square">
            <a:spAutoFit/>
          </a:bodyPr>
          <a:lstStyle/>
          <a:p>
            <a:pPr algn="l"/>
            <a:r>
              <a:rPr lang="en-GB" sz="1200" b="0" i="0" u="none" strike="noStrike" dirty="0">
                <a:solidFill>
                  <a:srgbClr val="212121"/>
                </a:solidFill>
                <a:effectLst/>
                <a:latin typeface="Roboto" panose="02000000000000000000" pitchFamily="2" charset="0"/>
              </a:rPr>
              <a:t>The distribution appears to be </a:t>
            </a:r>
            <a:r>
              <a:rPr lang="en-GB" sz="1200" b="0" i="0" u="none" strike="noStrike" dirty="0">
                <a:solidFill>
                  <a:schemeClr val="accent4"/>
                </a:solidFill>
                <a:effectLst/>
                <a:latin typeface="Roboto" panose="02000000000000000000" pitchFamily="2" charset="0"/>
              </a:rPr>
              <a:t>nearly normally distributed</a:t>
            </a:r>
            <a:r>
              <a:rPr lang="en-GB" sz="1200" b="0" i="0" u="none" strike="noStrike" dirty="0">
                <a:solidFill>
                  <a:srgbClr val="212121"/>
                </a:solidFill>
                <a:effectLst/>
                <a:latin typeface="Roboto" panose="02000000000000000000" pitchFamily="2" charset="0"/>
              </a:rPr>
              <a:t>. More than 50% of individuals fall within the range of 30 to 40 for their BMI values. Additionally, there may be only a small number of individuals with significantly high BMI values.</a:t>
            </a:r>
            <a:endParaRPr lang="en-GB" sz="1050" dirty="0">
              <a:solidFill>
                <a:srgbClr val="212121"/>
              </a:solidFill>
              <a:latin typeface="Roboto" panose="02000000000000000000" pitchFamily="2" charset="0"/>
            </a:endParaRPr>
          </a:p>
        </p:txBody>
      </p:sp>
      <p:sp>
        <p:nvSpPr>
          <p:cNvPr id="12" name="TextBox 11">
            <a:extLst>
              <a:ext uri="{FF2B5EF4-FFF2-40B4-BE49-F238E27FC236}">
                <a16:creationId xmlns:a16="http://schemas.microsoft.com/office/drawing/2014/main" id="{D7DC32E2-340D-B7CE-6C07-2F0E1EA9D758}"/>
              </a:ext>
            </a:extLst>
          </p:cNvPr>
          <p:cNvSpPr txBox="1"/>
          <p:nvPr/>
        </p:nvSpPr>
        <p:spPr>
          <a:xfrm>
            <a:off x="4572000" y="3927092"/>
            <a:ext cx="4284251" cy="1015663"/>
          </a:xfrm>
          <a:prstGeom prst="rect">
            <a:avLst/>
          </a:prstGeom>
          <a:noFill/>
        </p:spPr>
        <p:txBody>
          <a:bodyPr wrap="square">
            <a:spAutoFit/>
          </a:bodyPr>
          <a:lstStyle/>
          <a:p>
            <a:pPr algn="l"/>
            <a:r>
              <a:rPr lang="en-GB" sz="1200" dirty="0">
                <a:solidFill>
                  <a:srgbClr val="212121"/>
                </a:solidFill>
                <a:latin typeface="Roboto" panose="02000000000000000000" pitchFamily="2" charset="0"/>
              </a:rPr>
              <a:t>The pedigree function for pregnancy is highly </a:t>
            </a:r>
            <a:r>
              <a:rPr lang="en-GB" sz="1200" dirty="0">
                <a:solidFill>
                  <a:schemeClr val="accent4"/>
                </a:solidFill>
                <a:latin typeface="Roboto" panose="02000000000000000000" pitchFamily="2" charset="0"/>
              </a:rPr>
              <a:t>right-skewed</a:t>
            </a:r>
            <a:r>
              <a:rPr lang="en-GB" sz="1200" dirty="0">
                <a:solidFill>
                  <a:srgbClr val="212121"/>
                </a:solidFill>
                <a:latin typeface="Roboto" panose="02000000000000000000" pitchFamily="2" charset="0"/>
              </a:rPr>
              <a:t>, indicating that the majority of individuals have lower values. There is a small number of people with pedigree function values between 1.5 and 2.5. Furthermore, the distribution is predominantly below 0.5.</a:t>
            </a:r>
          </a:p>
        </p:txBody>
      </p:sp>
      <p:pic>
        <p:nvPicPr>
          <p:cNvPr id="7" name="Picture 6">
            <a:extLst>
              <a:ext uri="{FF2B5EF4-FFF2-40B4-BE49-F238E27FC236}">
                <a16:creationId xmlns:a16="http://schemas.microsoft.com/office/drawing/2014/main" id="{94E2BE81-A3FE-9A6B-D3D4-0F55CAFE60F2}"/>
              </a:ext>
            </a:extLst>
          </p:cNvPr>
          <p:cNvPicPr>
            <a:picLocks noChangeAspect="1"/>
          </p:cNvPicPr>
          <p:nvPr/>
        </p:nvPicPr>
        <p:blipFill>
          <a:blip r:embed="rId2"/>
          <a:stretch>
            <a:fillRect/>
          </a:stretch>
        </p:blipFill>
        <p:spPr>
          <a:xfrm>
            <a:off x="124694" y="915599"/>
            <a:ext cx="3858107" cy="2971563"/>
          </a:xfrm>
          <a:prstGeom prst="rect">
            <a:avLst/>
          </a:prstGeom>
        </p:spPr>
      </p:pic>
      <p:pic>
        <p:nvPicPr>
          <p:cNvPr id="6" name="Picture 5">
            <a:extLst>
              <a:ext uri="{FF2B5EF4-FFF2-40B4-BE49-F238E27FC236}">
                <a16:creationId xmlns:a16="http://schemas.microsoft.com/office/drawing/2014/main" id="{43D0CE30-3CBF-BD24-48E4-83A9DAFB001C}"/>
              </a:ext>
            </a:extLst>
          </p:cNvPr>
          <p:cNvPicPr>
            <a:picLocks noChangeAspect="1"/>
          </p:cNvPicPr>
          <p:nvPr/>
        </p:nvPicPr>
        <p:blipFill>
          <a:blip r:embed="rId3"/>
          <a:stretch>
            <a:fillRect/>
          </a:stretch>
        </p:blipFill>
        <p:spPr>
          <a:xfrm>
            <a:off x="4608506" y="915599"/>
            <a:ext cx="3858107" cy="2971563"/>
          </a:xfrm>
          <a:prstGeom prst="rect">
            <a:avLst/>
          </a:prstGeom>
        </p:spPr>
      </p:pic>
    </p:spTree>
    <p:extLst>
      <p:ext uri="{BB962C8B-B14F-4D97-AF65-F5344CB8AC3E}">
        <p14:creationId xmlns:p14="http://schemas.microsoft.com/office/powerpoint/2010/main" val="22723829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04407" y="810840"/>
            <a:ext cx="2652849" cy="2192609"/>
          </a:xfrm>
          <a:prstGeom prst="rect">
            <a:avLst/>
          </a:prstGeom>
        </p:spPr>
      </p:pic>
      <p:sp>
        <p:nvSpPr>
          <p:cNvPr id="2" name="Title 1">
            <a:extLst>
              <a:ext uri="{FF2B5EF4-FFF2-40B4-BE49-F238E27FC236}">
                <a16:creationId xmlns:a16="http://schemas.microsoft.com/office/drawing/2014/main" id="{9A65A3CA-5013-AF0E-D2AD-81885F4B0B86}"/>
              </a:ext>
            </a:extLst>
          </p:cNvPr>
          <p:cNvSpPr>
            <a:spLocks noGrp="1"/>
          </p:cNvSpPr>
          <p:nvPr>
            <p:ph type="title"/>
          </p:nvPr>
        </p:nvSpPr>
        <p:spPr/>
        <p:txBody>
          <a:bodyPr>
            <a:normAutofit/>
          </a:bodyPr>
          <a:lstStyle/>
          <a:p>
            <a:r>
              <a:rPr lang="en-GB" sz="2500" dirty="0"/>
              <a:t>Data Visualization: </a:t>
            </a:r>
            <a:r>
              <a:rPr lang="en-GB" sz="2000" dirty="0">
                <a:solidFill>
                  <a:schemeClr val="accent4"/>
                </a:solidFill>
              </a:rPr>
              <a:t>Part 1: Distributions</a:t>
            </a:r>
            <a:endParaRPr lang="en-DE" sz="2500" dirty="0">
              <a:solidFill>
                <a:schemeClr val="accent4"/>
              </a:solidFill>
            </a:endParaRPr>
          </a:p>
        </p:txBody>
      </p:sp>
      <p:sp>
        <p:nvSpPr>
          <p:cNvPr id="5" name="Slide Number Placeholder 4">
            <a:extLst>
              <a:ext uri="{FF2B5EF4-FFF2-40B4-BE49-F238E27FC236}">
                <a16:creationId xmlns:a16="http://schemas.microsoft.com/office/drawing/2014/main" id="{6B407018-43BA-E2BC-EA7D-96FBE194006B}"/>
              </a:ext>
            </a:extLst>
          </p:cNvPr>
          <p:cNvSpPr>
            <a:spLocks noGrp="1"/>
          </p:cNvSpPr>
          <p:nvPr>
            <p:ph type="sldNum" idx="12"/>
          </p:nvPr>
        </p:nvSpPr>
        <p:spPr/>
        <p:txBody>
          <a:bodyPr>
            <a:normAutofit fontScale="92500" lnSpcReduction="20000"/>
          </a:bodyPr>
          <a:lstStyle/>
          <a:p>
            <a:pPr marL="0" lvl="0" indent="0" algn="r" rtl="0">
              <a:spcBef>
                <a:spcPts val="0"/>
              </a:spcBef>
              <a:spcAft>
                <a:spcPts val="0"/>
              </a:spcAft>
              <a:buNone/>
            </a:pPr>
            <a:fld id="{00000000-1234-1234-1234-123412341234}" type="slidenum">
              <a:rPr lang="en" smtClean="0"/>
              <a:t>18</a:t>
            </a:fld>
            <a:endParaRPr lang="en"/>
          </a:p>
        </p:txBody>
      </p:sp>
      <p:sp>
        <p:nvSpPr>
          <p:cNvPr id="10" name="TextBox 9">
            <a:extLst>
              <a:ext uri="{FF2B5EF4-FFF2-40B4-BE49-F238E27FC236}">
                <a16:creationId xmlns:a16="http://schemas.microsoft.com/office/drawing/2014/main" id="{737E6D4E-27E5-1796-C391-29C4C199CAD2}"/>
              </a:ext>
            </a:extLst>
          </p:cNvPr>
          <p:cNvSpPr txBox="1"/>
          <p:nvPr/>
        </p:nvSpPr>
        <p:spPr>
          <a:xfrm>
            <a:off x="3826024" y="1318692"/>
            <a:ext cx="3757353" cy="830997"/>
          </a:xfrm>
          <a:custGeom>
            <a:avLst/>
            <a:gdLst>
              <a:gd name="connsiteX0" fmla="*/ 0 w 3757353"/>
              <a:gd name="connsiteY0" fmla="*/ 0 h 830997"/>
              <a:gd name="connsiteX1" fmla="*/ 3757353 w 3757353"/>
              <a:gd name="connsiteY1" fmla="*/ 0 h 830997"/>
              <a:gd name="connsiteX2" fmla="*/ 3757353 w 3757353"/>
              <a:gd name="connsiteY2" fmla="*/ 830997 h 830997"/>
              <a:gd name="connsiteX3" fmla="*/ 0 w 3757353"/>
              <a:gd name="connsiteY3" fmla="*/ 830997 h 830997"/>
              <a:gd name="connsiteX4" fmla="*/ 0 w 3757353"/>
              <a:gd name="connsiteY4" fmla="*/ 0 h 83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7353" h="830997" extrusionOk="0">
                <a:moveTo>
                  <a:pt x="0" y="0"/>
                </a:moveTo>
                <a:cubicBezTo>
                  <a:pt x="1782162" y="118645"/>
                  <a:pt x="3355681" y="116012"/>
                  <a:pt x="3757353" y="0"/>
                </a:cubicBezTo>
                <a:cubicBezTo>
                  <a:pt x="3759479" y="113011"/>
                  <a:pt x="3796843" y="601367"/>
                  <a:pt x="3757353" y="830997"/>
                </a:cubicBezTo>
                <a:cubicBezTo>
                  <a:pt x="2891486" y="965597"/>
                  <a:pt x="561743" y="673801"/>
                  <a:pt x="0" y="830997"/>
                </a:cubicBezTo>
                <a:cubicBezTo>
                  <a:pt x="-5118" y="699632"/>
                  <a:pt x="-25823" y="390388"/>
                  <a:pt x="0" y="0"/>
                </a:cubicBezTo>
                <a:close/>
              </a:path>
            </a:pathLst>
          </a:custGeom>
          <a:noFill/>
          <a:ln w="19050">
            <a:solidFill>
              <a:srgbClr val="0070C0"/>
            </a:solidFill>
            <a:extLst>
              <a:ext uri="{C807C97D-BFC1-408E-A445-0C87EB9F89A2}">
                <ask:lineSketchStyleProps xmlns:ask="http://schemas.microsoft.com/office/drawing/2018/sketchyshapes" sd="1219033472">
                  <a:prstGeom prst="rect">
                    <a:avLst/>
                  </a:prstGeom>
                  <ask:type>
                    <ask:lineSketchCurved/>
                  </ask:type>
                </ask:lineSketchStyleProps>
              </a:ext>
            </a:extLst>
          </a:ln>
        </p:spPr>
        <p:txBody>
          <a:bodyPr wrap="square">
            <a:spAutoFit/>
          </a:bodyPr>
          <a:lstStyle/>
          <a:p>
            <a:pPr algn="l"/>
            <a:r>
              <a:rPr lang="en-GB" sz="1200" dirty="0">
                <a:solidFill>
                  <a:srgbClr val="212121"/>
                </a:solidFill>
                <a:latin typeface="Roboto" panose="02000000000000000000" pitchFamily="2" charset="0"/>
              </a:rPr>
              <a:t>The pie chart illustrating the distribution of outcomes reveals that approximately 65% of individuals are non-diabetic, while the remaining 35% have been diagnosed with diabetes.</a:t>
            </a:r>
          </a:p>
        </p:txBody>
      </p:sp>
      <p:sp>
        <p:nvSpPr>
          <p:cNvPr id="11" name="TextBox 10">
            <a:extLst>
              <a:ext uri="{FF2B5EF4-FFF2-40B4-BE49-F238E27FC236}">
                <a16:creationId xmlns:a16="http://schemas.microsoft.com/office/drawing/2014/main" id="{BC924FD6-86ED-958F-9848-00DD695D3494}"/>
              </a:ext>
            </a:extLst>
          </p:cNvPr>
          <p:cNvSpPr txBox="1"/>
          <p:nvPr/>
        </p:nvSpPr>
        <p:spPr>
          <a:xfrm>
            <a:off x="5074960" y="3685828"/>
            <a:ext cx="3757353" cy="646331"/>
          </a:xfrm>
          <a:custGeom>
            <a:avLst/>
            <a:gdLst>
              <a:gd name="connsiteX0" fmla="*/ 0 w 3757353"/>
              <a:gd name="connsiteY0" fmla="*/ 0 h 646331"/>
              <a:gd name="connsiteX1" fmla="*/ 3757353 w 3757353"/>
              <a:gd name="connsiteY1" fmla="*/ 0 h 646331"/>
              <a:gd name="connsiteX2" fmla="*/ 3757353 w 3757353"/>
              <a:gd name="connsiteY2" fmla="*/ 646331 h 646331"/>
              <a:gd name="connsiteX3" fmla="*/ 0 w 3757353"/>
              <a:gd name="connsiteY3" fmla="*/ 646331 h 646331"/>
              <a:gd name="connsiteX4" fmla="*/ 0 w 3757353"/>
              <a:gd name="connsiteY4" fmla="*/ 0 h 646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7353" h="646331" extrusionOk="0">
                <a:moveTo>
                  <a:pt x="0" y="0"/>
                </a:moveTo>
                <a:cubicBezTo>
                  <a:pt x="1782162" y="118645"/>
                  <a:pt x="3355681" y="116012"/>
                  <a:pt x="3757353" y="0"/>
                </a:cubicBezTo>
                <a:cubicBezTo>
                  <a:pt x="3709619" y="166119"/>
                  <a:pt x="3796843" y="543217"/>
                  <a:pt x="3757353" y="646331"/>
                </a:cubicBezTo>
                <a:cubicBezTo>
                  <a:pt x="2891486" y="780931"/>
                  <a:pt x="561743" y="489135"/>
                  <a:pt x="0" y="646331"/>
                </a:cubicBezTo>
                <a:cubicBezTo>
                  <a:pt x="44741" y="534667"/>
                  <a:pt x="-25823" y="189070"/>
                  <a:pt x="0" y="0"/>
                </a:cubicBezTo>
                <a:close/>
              </a:path>
            </a:pathLst>
          </a:custGeom>
          <a:noFill/>
          <a:ln w="19050">
            <a:solidFill>
              <a:srgbClr val="0070C0"/>
            </a:solidFill>
            <a:extLst>
              <a:ext uri="{C807C97D-BFC1-408E-A445-0C87EB9F89A2}">
                <ask:lineSketchStyleProps xmlns:ask="http://schemas.microsoft.com/office/drawing/2018/sketchyshapes" sd="1219033472">
                  <a:prstGeom prst="rect">
                    <a:avLst/>
                  </a:prstGeom>
                  <ask:type>
                    <ask:lineSketchCurved/>
                  </ask:type>
                </ask:lineSketchStyleProps>
              </a:ext>
            </a:extLst>
          </a:ln>
        </p:spPr>
        <p:txBody>
          <a:bodyPr wrap="square">
            <a:spAutoFit/>
          </a:bodyPr>
          <a:lstStyle/>
          <a:p>
            <a:pPr algn="l"/>
            <a:r>
              <a:rPr lang="en-GB" sz="1200" dirty="0">
                <a:solidFill>
                  <a:srgbClr val="212121"/>
                </a:solidFill>
                <a:latin typeface="Roboto" panose="02000000000000000000" pitchFamily="2" charset="0"/>
              </a:rPr>
              <a:t>In terms of pregnancy status, the pie chart indicates that 85% of the population has experienced pregnancy at least once.</a:t>
            </a:r>
          </a:p>
        </p:txBody>
      </p:sp>
      <p:grpSp>
        <p:nvGrpSpPr>
          <p:cNvPr id="13" name="Google Shape;263;p31">
            <a:extLst>
              <a:ext uri="{FF2B5EF4-FFF2-40B4-BE49-F238E27FC236}">
                <a16:creationId xmlns:a16="http://schemas.microsoft.com/office/drawing/2014/main" id="{5467FDB0-00A0-9728-EDEF-F8850EACB7C3}"/>
              </a:ext>
            </a:extLst>
          </p:cNvPr>
          <p:cNvGrpSpPr/>
          <p:nvPr/>
        </p:nvGrpSpPr>
        <p:grpSpPr>
          <a:xfrm>
            <a:off x="311687" y="3929349"/>
            <a:ext cx="1007893" cy="1007892"/>
            <a:chOff x="5530800" y="2137000"/>
            <a:chExt cx="1104178" cy="1104176"/>
          </a:xfrm>
        </p:grpSpPr>
        <p:sp>
          <p:nvSpPr>
            <p:cNvPr id="14" name="Google Shape;264;p31">
              <a:extLst>
                <a:ext uri="{FF2B5EF4-FFF2-40B4-BE49-F238E27FC236}">
                  <a16:creationId xmlns:a16="http://schemas.microsoft.com/office/drawing/2014/main" id="{4D63C9DD-F46E-6A7A-3F72-AC175A58F644}"/>
                </a:ext>
              </a:extLst>
            </p:cNvPr>
            <p:cNvSpPr/>
            <p:nvPr/>
          </p:nvSpPr>
          <p:spPr>
            <a:xfrm>
              <a:off x="5530800" y="2238576"/>
              <a:ext cx="1002600" cy="10026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5;p31">
              <a:extLst>
                <a:ext uri="{FF2B5EF4-FFF2-40B4-BE49-F238E27FC236}">
                  <a16:creationId xmlns:a16="http://schemas.microsoft.com/office/drawing/2014/main" id="{0F139C0D-849F-6DC9-B9F8-14D579A7DCDD}"/>
                </a:ext>
              </a:extLst>
            </p:cNvPr>
            <p:cNvSpPr/>
            <p:nvPr/>
          </p:nvSpPr>
          <p:spPr>
            <a:xfrm>
              <a:off x="5632378" y="2137000"/>
              <a:ext cx="1002600" cy="10026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p:cNvPicPr>
            <a:picLocks noChangeAspect="1"/>
          </p:cNvPicPr>
          <p:nvPr/>
        </p:nvPicPr>
        <p:blipFill>
          <a:blip r:embed="rId3"/>
          <a:stretch>
            <a:fillRect/>
          </a:stretch>
        </p:blipFill>
        <p:spPr>
          <a:xfrm>
            <a:off x="2261923" y="2767400"/>
            <a:ext cx="2720317" cy="2169841"/>
          </a:xfrm>
          <a:prstGeom prst="rect">
            <a:avLst/>
          </a:prstGeom>
        </p:spPr>
      </p:pic>
    </p:spTree>
    <p:extLst>
      <p:ext uri="{BB962C8B-B14F-4D97-AF65-F5344CB8AC3E}">
        <p14:creationId xmlns:p14="http://schemas.microsoft.com/office/powerpoint/2010/main" val="3830124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5A3CA-5013-AF0E-D2AD-81885F4B0B86}"/>
              </a:ext>
            </a:extLst>
          </p:cNvPr>
          <p:cNvSpPr>
            <a:spLocks noGrp="1"/>
          </p:cNvSpPr>
          <p:nvPr>
            <p:ph type="title"/>
          </p:nvPr>
        </p:nvSpPr>
        <p:spPr/>
        <p:txBody>
          <a:bodyPr>
            <a:normAutofit/>
          </a:bodyPr>
          <a:lstStyle/>
          <a:p>
            <a:r>
              <a:rPr lang="en-GB" sz="2500" dirty="0"/>
              <a:t>Data Visualization: </a:t>
            </a:r>
            <a:r>
              <a:rPr lang="en-GB" sz="2000" dirty="0">
                <a:solidFill>
                  <a:schemeClr val="accent4"/>
                </a:solidFill>
              </a:rPr>
              <a:t>Part 1: Distributions</a:t>
            </a:r>
            <a:endParaRPr lang="en-DE" sz="2500" dirty="0">
              <a:solidFill>
                <a:schemeClr val="accent4"/>
              </a:solidFill>
            </a:endParaRPr>
          </a:p>
        </p:txBody>
      </p:sp>
      <p:sp>
        <p:nvSpPr>
          <p:cNvPr id="5" name="Slide Number Placeholder 4">
            <a:extLst>
              <a:ext uri="{FF2B5EF4-FFF2-40B4-BE49-F238E27FC236}">
                <a16:creationId xmlns:a16="http://schemas.microsoft.com/office/drawing/2014/main" id="{6B407018-43BA-E2BC-EA7D-96FBE194006B}"/>
              </a:ext>
            </a:extLst>
          </p:cNvPr>
          <p:cNvSpPr>
            <a:spLocks noGrp="1"/>
          </p:cNvSpPr>
          <p:nvPr>
            <p:ph type="sldNum" idx="12"/>
          </p:nvPr>
        </p:nvSpPr>
        <p:spPr/>
        <p:txBody>
          <a:bodyPr>
            <a:normAutofit fontScale="92500" lnSpcReduction="20000"/>
          </a:bodyPr>
          <a:lstStyle/>
          <a:p>
            <a:pPr marL="0" lvl="0" indent="0" algn="r" rtl="0">
              <a:spcBef>
                <a:spcPts val="0"/>
              </a:spcBef>
              <a:spcAft>
                <a:spcPts val="0"/>
              </a:spcAft>
              <a:buNone/>
            </a:pPr>
            <a:fld id="{00000000-1234-1234-1234-123412341234}" type="slidenum">
              <a:rPr lang="en" smtClean="0"/>
              <a:t>19</a:t>
            </a:fld>
            <a:endParaRPr lang="en"/>
          </a:p>
        </p:txBody>
      </p:sp>
      <p:pic>
        <p:nvPicPr>
          <p:cNvPr id="3" name="Picture 2">
            <a:extLst>
              <a:ext uri="{FF2B5EF4-FFF2-40B4-BE49-F238E27FC236}">
                <a16:creationId xmlns:a16="http://schemas.microsoft.com/office/drawing/2014/main" id="{73C8F586-4134-5B5D-5800-06225DE56E4A}"/>
              </a:ext>
            </a:extLst>
          </p:cNvPr>
          <p:cNvPicPr>
            <a:picLocks noChangeAspect="1"/>
          </p:cNvPicPr>
          <p:nvPr/>
        </p:nvPicPr>
        <p:blipFill>
          <a:blip r:embed="rId2"/>
          <a:stretch>
            <a:fillRect/>
          </a:stretch>
        </p:blipFill>
        <p:spPr>
          <a:xfrm>
            <a:off x="685800" y="968817"/>
            <a:ext cx="7772400" cy="3022985"/>
          </a:xfrm>
          <a:prstGeom prst="rect">
            <a:avLst/>
          </a:prstGeom>
        </p:spPr>
      </p:pic>
      <p:sp>
        <p:nvSpPr>
          <p:cNvPr id="11" name="TextBox 10">
            <a:extLst>
              <a:ext uri="{FF2B5EF4-FFF2-40B4-BE49-F238E27FC236}">
                <a16:creationId xmlns:a16="http://schemas.microsoft.com/office/drawing/2014/main" id="{07F52D8F-C7F6-7453-FC57-51D52C6F70FE}"/>
              </a:ext>
            </a:extLst>
          </p:cNvPr>
          <p:cNvSpPr txBox="1"/>
          <p:nvPr/>
        </p:nvSpPr>
        <p:spPr>
          <a:xfrm>
            <a:off x="1072342" y="3991802"/>
            <a:ext cx="6749935" cy="954107"/>
          </a:xfrm>
          <a:prstGeom prst="rect">
            <a:avLst/>
          </a:prstGeom>
          <a:noFill/>
        </p:spPr>
        <p:txBody>
          <a:bodyPr wrap="square">
            <a:spAutoFit/>
          </a:bodyPr>
          <a:lstStyle/>
          <a:p>
            <a:r>
              <a:rPr lang="en-GB" b="0" i="0" u="none" strike="noStrike" dirty="0">
                <a:solidFill>
                  <a:srgbClr val="212121"/>
                </a:solidFill>
                <a:effectLst/>
                <a:latin typeface="Roboto" panose="02000000000000000000" pitchFamily="2" charset="0"/>
              </a:rPr>
              <a:t>The </a:t>
            </a:r>
            <a:r>
              <a:rPr lang="en-GB" b="0" i="0" u="none" strike="noStrike" dirty="0">
                <a:solidFill>
                  <a:schemeClr val="accent4"/>
                </a:solidFill>
                <a:effectLst/>
                <a:latin typeface="Roboto" panose="02000000000000000000" pitchFamily="2" charset="0"/>
              </a:rPr>
              <a:t>histogram</a:t>
            </a:r>
            <a:r>
              <a:rPr lang="en-GB" b="0" i="0" u="none" strike="noStrike" dirty="0">
                <a:solidFill>
                  <a:srgbClr val="212121"/>
                </a:solidFill>
                <a:effectLst/>
                <a:latin typeface="Roboto" panose="02000000000000000000" pitchFamily="2" charset="0"/>
              </a:rPr>
              <a:t> representing the distribution of the number of pregnancies shows that roughly </a:t>
            </a:r>
            <a:r>
              <a:rPr lang="en-GB" b="0" i="0" u="sng" strike="noStrike" dirty="0">
                <a:solidFill>
                  <a:srgbClr val="212121"/>
                </a:solidFill>
                <a:effectLst/>
                <a:latin typeface="Roboto" panose="02000000000000000000" pitchFamily="2" charset="0"/>
              </a:rPr>
              <a:t>50% of individuals have either not experienced pregnancy or have been pregnant no more than twice</a:t>
            </a:r>
            <a:r>
              <a:rPr lang="en-GB" b="0" i="0" u="none" strike="noStrike" dirty="0">
                <a:solidFill>
                  <a:srgbClr val="212121"/>
                </a:solidFill>
                <a:effectLst/>
                <a:latin typeface="Roboto" panose="02000000000000000000" pitchFamily="2" charset="0"/>
              </a:rPr>
              <a:t>. The maximum number of pregnancies reported by an individual is 17.</a:t>
            </a:r>
            <a:endParaRPr lang="en-DE" dirty="0"/>
          </a:p>
        </p:txBody>
      </p:sp>
    </p:spTree>
    <p:extLst>
      <p:ext uri="{BB962C8B-B14F-4D97-AF65-F5344CB8AC3E}">
        <p14:creationId xmlns:p14="http://schemas.microsoft.com/office/powerpoint/2010/main" val="2409266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9"/>
          <p:cNvSpPr txBox="1">
            <a:spLocks noGrp="1"/>
          </p:cNvSpPr>
          <p:nvPr>
            <p:ph type="title"/>
          </p:nvPr>
        </p:nvSpPr>
        <p:spPr>
          <a:xfrm>
            <a:off x="311700" y="679950"/>
            <a:ext cx="3999000" cy="2270400"/>
          </a:xfrm>
        </p:spPr>
        <p:txBody>
          <a:bodyPr spcFirstLastPara="1" wrap="square" lIns="91425" tIns="91425" rIns="91425" bIns="91425" anchor="b" anchorCtr="0">
            <a:normAutofit/>
          </a:bodyPr>
          <a:lstStyle/>
          <a:p>
            <a:pPr marL="0" lvl="0" indent="0" rtl="0">
              <a:spcBef>
                <a:spcPts val="0"/>
              </a:spcBef>
              <a:spcAft>
                <a:spcPts val="0"/>
              </a:spcAft>
            </a:pPr>
            <a:r>
              <a:rPr lang="en" dirty="0"/>
              <a:t>Agenda:</a:t>
            </a:r>
            <a:endParaRPr lang="en-DE"/>
          </a:p>
        </p:txBody>
      </p:sp>
      <p:sp>
        <p:nvSpPr>
          <p:cNvPr id="6" name="Text Placeholder 5">
            <a:extLst>
              <a:ext uri="{FF2B5EF4-FFF2-40B4-BE49-F238E27FC236}">
                <a16:creationId xmlns:a16="http://schemas.microsoft.com/office/drawing/2014/main" id="{4E25A4E7-D1B2-D363-19D9-1221A497E63F}"/>
              </a:ext>
            </a:extLst>
          </p:cNvPr>
          <p:cNvSpPr>
            <a:spLocks noGrp="1"/>
          </p:cNvSpPr>
          <p:nvPr>
            <p:ph type="body" idx="2"/>
          </p:nvPr>
        </p:nvSpPr>
        <p:spPr>
          <a:xfrm>
            <a:off x="4939499" y="199347"/>
            <a:ext cx="3527113" cy="4851433"/>
          </a:xfrm>
        </p:spPr>
        <p:txBody>
          <a:bodyPr wrap="square" anchor="ctr">
            <a:normAutofit fontScale="92500" lnSpcReduction="10000"/>
          </a:bodyPr>
          <a:lstStyle/>
          <a:p>
            <a:pPr>
              <a:lnSpc>
                <a:spcPct val="105000"/>
              </a:lnSpc>
              <a:spcAft>
                <a:spcPts val="600"/>
              </a:spcAft>
            </a:pPr>
            <a:r>
              <a:rPr lang="en-DE" sz="1600" dirty="0"/>
              <a:t>Discover the dataset</a:t>
            </a:r>
          </a:p>
          <a:p>
            <a:pPr>
              <a:lnSpc>
                <a:spcPct val="105000"/>
              </a:lnSpc>
              <a:spcAft>
                <a:spcPts val="600"/>
              </a:spcAft>
            </a:pPr>
            <a:endParaRPr lang="en-DE" sz="1600" dirty="0"/>
          </a:p>
          <a:p>
            <a:pPr>
              <a:lnSpc>
                <a:spcPct val="105000"/>
              </a:lnSpc>
              <a:spcAft>
                <a:spcPts val="600"/>
              </a:spcAft>
            </a:pPr>
            <a:r>
              <a:rPr lang="en-DE" sz="1600" dirty="0"/>
              <a:t>Data cleaning</a:t>
            </a:r>
          </a:p>
          <a:p>
            <a:pPr>
              <a:lnSpc>
                <a:spcPct val="105000"/>
              </a:lnSpc>
              <a:spcAft>
                <a:spcPts val="600"/>
              </a:spcAft>
            </a:pPr>
            <a:endParaRPr lang="en-DE" sz="1600" dirty="0"/>
          </a:p>
          <a:p>
            <a:pPr>
              <a:lnSpc>
                <a:spcPct val="105000"/>
              </a:lnSpc>
              <a:spcAft>
                <a:spcPts val="600"/>
              </a:spcAft>
            </a:pPr>
            <a:r>
              <a:rPr lang="en-DE" sz="1600" dirty="0"/>
              <a:t>Descriptive analysis</a:t>
            </a:r>
          </a:p>
          <a:p>
            <a:pPr>
              <a:lnSpc>
                <a:spcPct val="105000"/>
              </a:lnSpc>
              <a:spcAft>
                <a:spcPts val="600"/>
              </a:spcAft>
            </a:pPr>
            <a:endParaRPr lang="en-DE" sz="1600" dirty="0"/>
          </a:p>
          <a:p>
            <a:pPr>
              <a:lnSpc>
                <a:spcPct val="105000"/>
              </a:lnSpc>
              <a:spcAft>
                <a:spcPts val="600"/>
              </a:spcAft>
            </a:pPr>
            <a:r>
              <a:rPr lang="en-DE" sz="1600" dirty="0"/>
              <a:t>Data visualization</a:t>
            </a:r>
          </a:p>
          <a:p>
            <a:pPr>
              <a:lnSpc>
                <a:spcPct val="105000"/>
              </a:lnSpc>
              <a:spcAft>
                <a:spcPts val="600"/>
              </a:spcAft>
            </a:pPr>
            <a:endParaRPr lang="en-DE" sz="1600" dirty="0"/>
          </a:p>
          <a:p>
            <a:pPr>
              <a:lnSpc>
                <a:spcPct val="105000"/>
              </a:lnSpc>
              <a:spcAft>
                <a:spcPts val="600"/>
              </a:spcAft>
            </a:pPr>
            <a:r>
              <a:rPr lang="en-DE" sz="1600" dirty="0"/>
              <a:t>Outliers</a:t>
            </a:r>
          </a:p>
          <a:p>
            <a:pPr>
              <a:lnSpc>
                <a:spcPct val="105000"/>
              </a:lnSpc>
              <a:spcAft>
                <a:spcPts val="600"/>
              </a:spcAft>
            </a:pPr>
            <a:endParaRPr lang="en-DE" sz="1600" dirty="0"/>
          </a:p>
          <a:p>
            <a:pPr>
              <a:lnSpc>
                <a:spcPct val="105000"/>
              </a:lnSpc>
              <a:spcAft>
                <a:spcPts val="600"/>
              </a:spcAft>
            </a:pPr>
            <a:r>
              <a:rPr lang="en-DE" sz="1600" dirty="0"/>
              <a:t>Statistical analysis</a:t>
            </a:r>
          </a:p>
          <a:p>
            <a:pPr>
              <a:lnSpc>
                <a:spcPct val="105000"/>
              </a:lnSpc>
              <a:spcAft>
                <a:spcPts val="600"/>
              </a:spcAft>
            </a:pPr>
            <a:endParaRPr lang="en-DE" sz="1600" dirty="0"/>
          </a:p>
          <a:p>
            <a:pPr>
              <a:lnSpc>
                <a:spcPct val="105000"/>
              </a:lnSpc>
              <a:spcAft>
                <a:spcPts val="600"/>
              </a:spcAft>
            </a:pPr>
            <a:r>
              <a:rPr lang="en-DE" sz="1600" dirty="0"/>
              <a:t>Classification algorithms</a:t>
            </a:r>
          </a:p>
          <a:p>
            <a:pPr>
              <a:lnSpc>
                <a:spcPct val="105000"/>
              </a:lnSpc>
              <a:spcAft>
                <a:spcPts val="600"/>
              </a:spcAft>
            </a:pPr>
            <a:endParaRPr lang="en-DE" sz="1600" dirty="0"/>
          </a:p>
          <a:p>
            <a:pPr>
              <a:lnSpc>
                <a:spcPct val="105000"/>
              </a:lnSpc>
              <a:spcAft>
                <a:spcPts val="600"/>
              </a:spcAft>
            </a:pPr>
            <a:r>
              <a:rPr lang="en-DE" sz="1600" dirty="0"/>
              <a:t>Conclusion</a:t>
            </a:r>
          </a:p>
          <a:p>
            <a:pPr marL="139700" indent="0">
              <a:lnSpc>
                <a:spcPct val="105000"/>
              </a:lnSpc>
              <a:spcAft>
                <a:spcPts val="600"/>
              </a:spcAft>
            </a:pPr>
            <a:endParaRPr lang="en-DE" sz="1600" dirty="0"/>
          </a:p>
        </p:txBody>
      </p:sp>
      <p:sp>
        <p:nvSpPr>
          <p:cNvPr id="218" name="Google Shape;218;p29"/>
          <p:cNvSpPr txBox="1">
            <a:spLocks noGrp="1"/>
          </p:cNvSpPr>
          <p:nvPr>
            <p:ph type="sldNum" idx="12"/>
          </p:nvPr>
        </p:nvSpPr>
        <p:spPr>
          <a:xfrm>
            <a:off x="8466613" y="4762672"/>
            <a:ext cx="365700" cy="274200"/>
          </a:xfrm>
        </p:spPr>
        <p:txBody>
          <a:bodyPr spcFirstLastPara="1" wrap="square" lIns="91425" tIns="91425" rIns="91425" bIns="91425" anchor="ctr" anchorCtr="0">
            <a:normAutofit fontScale="70000" lnSpcReduction="20000"/>
          </a:bodyPr>
          <a:lstStyle/>
          <a:p>
            <a:pPr marL="0" lvl="0" indent="0" rtl="0">
              <a:lnSpc>
                <a:spcPct val="90000"/>
              </a:lnSpc>
              <a:spcBef>
                <a:spcPts val="0"/>
              </a:spcBef>
              <a:spcAft>
                <a:spcPts val="600"/>
              </a:spcAft>
            </a:pPr>
            <a:fld id="{00000000-1234-1234-1234-123412341234}" type="slidenum">
              <a:rPr lang="en" sz="200"/>
              <a:pPr marL="0" lvl="0" indent="0" rtl="0">
                <a:lnSpc>
                  <a:spcPct val="90000"/>
                </a:lnSpc>
                <a:spcBef>
                  <a:spcPts val="0"/>
                </a:spcBef>
                <a:spcAft>
                  <a:spcPts val="600"/>
                </a:spcAft>
              </a:pPr>
              <a:t>2</a:t>
            </a:fld>
            <a:endParaRPr lang="en" sz="200"/>
          </a:p>
        </p:txBody>
      </p:sp>
      <p:grpSp>
        <p:nvGrpSpPr>
          <p:cNvPr id="7" name="Google Shape;257;p31">
            <a:extLst>
              <a:ext uri="{FF2B5EF4-FFF2-40B4-BE49-F238E27FC236}">
                <a16:creationId xmlns:a16="http://schemas.microsoft.com/office/drawing/2014/main" id="{9E2DA78D-F481-DC5B-011B-35F770FBA283}"/>
              </a:ext>
            </a:extLst>
          </p:cNvPr>
          <p:cNvGrpSpPr/>
          <p:nvPr/>
        </p:nvGrpSpPr>
        <p:grpSpPr>
          <a:xfrm>
            <a:off x="2971945" y="679950"/>
            <a:ext cx="1007893" cy="1007892"/>
            <a:chOff x="3717325" y="2137000"/>
            <a:chExt cx="1104178" cy="1104176"/>
          </a:xfrm>
        </p:grpSpPr>
        <p:sp>
          <p:nvSpPr>
            <p:cNvPr id="8" name="Google Shape;258;p31">
              <a:extLst>
                <a:ext uri="{FF2B5EF4-FFF2-40B4-BE49-F238E27FC236}">
                  <a16:creationId xmlns:a16="http://schemas.microsoft.com/office/drawing/2014/main" id="{43370C13-A2BE-1AC5-1746-E2971E905A75}"/>
                </a:ext>
              </a:extLst>
            </p:cNvPr>
            <p:cNvSpPr/>
            <p:nvPr/>
          </p:nvSpPr>
          <p:spPr>
            <a:xfrm>
              <a:off x="3717325" y="2238576"/>
              <a:ext cx="1002600" cy="100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9;p31">
              <a:extLst>
                <a:ext uri="{FF2B5EF4-FFF2-40B4-BE49-F238E27FC236}">
                  <a16:creationId xmlns:a16="http://schemas.microsoft.com/office/drawing/2014/main" id="{766FD61C-71F7-6F58-0FD1-4399070BD4CD}"/>
                </a:ext>
              </a:extLst>
            </p:cNvPr>
            <p:cNvSpPr/>
            <p:nvPr/>
          </p:nvSpPr>
          <p:spPr>
            <a:xfrm>
              <a:off x="3818903" y="2137000"/>
              <a:ext cx="1002600" cy="1002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263;p31">
            <a:extLst>
              <a:ext uri="{FF2B5EF4-FFF2-40B4-BE49-F238E27FC236}">
                <a16:creationId xmlns:a16="http://schemas.microsoft.com/office/drawing/2014/main" id="{153A2E15-7928-E971-F90C-3B5DDC68E0A3}"/>
              </a:ext>
            </a:extLst>
          </p:cNvPr>
          <p:cNvGrpSpPr/>
          <p:nvPr/>
        </p:nvGrpSpPr>
        <p:grpSpPr>
          <a:xfrm>
            <a:off x="7962666" y="4028980"/>
            <a:ext cx="1007893" cy="1007892"/>
            <a:chOff x="5530800" y="2137000"/>
            <a:chExt cx="1104178" cy="1104176"/>
          </a:xfrm>
        </p:grpSpPr>
        <p:sp>
          <p:nvSpPr>
            <p:cNvPr id="11" name="Google Shape;264;p31">
              <a:extLst>
                <a:ext uri="{FF2B5EF4-FFF2-40B4-BE49-F238E27FC236}">
                  <a16:creationId xmlns:a16="http://schemas.microsoft.com/office/drawing/2014/main" id="{7A4A1837-D674-CA25-5EEE-BF27362F623F}"/>
                </a:ext>
              </a:extLst>
            </p:cNvPr>
            <p:cNvSpPr/>
            <p:nvPr/>
          </p:nvSpPr>
          <p:spPr>
            <a:xfrm>
              <a:off x="5530800" y="2238576"/>
              <a:ext cx="1002600" cy="10026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5;p31">
              <a:extLst>
                <a:ext uri="{FF2B5EF4-FFF2-40B4-BE49-F238E27FC236}">
                  <a16:creationId xmlns:a16="http://schemas.microsoft.com/office/drawing/2014/main" id="{535DE13E-149F-A79B-CF19-F6CC08CF702B}"/>
                </a:ext>
              </a:extLst>
            </p:cNvPr>
            <p:cNvSpPr/>
            <p:nvPr/>
          </p:nvSpPr>
          <p:spPr>
            <a:xfrm>
              <a:off x="5632378" y="2137000"/>
              <a:ext cx="1002600" cy="10026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6082" name="Picture 2" descr="774.800+ Grafiken, lizenzfreie Vektorgrafiken und Clipart zu Agenda -  iStock | Ablauf, Kalender, Plan">
            <a:extLst>
              <a:ext uri="{FF2B5EF4-FFF2-40B4-BE49-F238E27FC236}">
                <a16:creationId xmlns:a16="http://schemas.microsoft.com/office/drawing/2014/main" id="{E3B7E82D-1063-EBD4-15C2-B2E766E2D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687" y="2950350"/>
            <a:ext cx="2100430" cy="21004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blinds(horizontal)">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blinds(horizontal)">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blinds(horizontal)">
                                      <p:cBhvr>
                                        <p:cTn id="22" dur="500"/>
                                        <p:tgtEl>
                                          <p:spTgt spid="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animEffect transition="in" filter="blinds(horizontal)">
                                      <p:cBhvr>
                                        <p:cTn id="27" dur="500"/>
                                        <p:tgtEl>
                                          <p:spTgt spid="6">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
                                            <p:txEl>
                                              <p:pRg st="10" end="10"/>
                                            </p:txEl>
                                          </p:spTgt>
                                        </p:tgtEl>
                                        <p:attrNameLst>
                                          <p:attrName>style.visibility</p:attrName>
                                        </p:attrNameLst>
                                      </p:cBhvr>
                                      <p:to>
                                        <p:strVal val="visible"/>
                                      </p:to>
                                    </p:set>
                                    <p:animEffect transition="in" filter="blinds(horizontal)">
                                      <p:cBhvr>
                                        <p:cTn id="32" dur="500"/>
                                        <p:tgtEl>
                                          <p:spTgt spid="6">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6">
                                            <p:txEl>
                                              <p:pRg st="12" end="12"/>
                                            </p:txEl>
                                          </p:spTgt>
                                        </p:tgtEl>
                                        <p:attrNameLst>
                                          <p:attrName>style.visibility</p:attrName>
                                        </p:attrNameLst>
                                      </p:cBhvr>
                                      <p:to>
                                        <p:strVal val="visible"/>
                                      </p:to>
                                    </p:set>
                                    <p:animEffect transition="in" filter="blinds(horizontal)">
                                      <p:cBhvr>
                                        <p:cTn id="37" dur="500"/>
                                        <p:tgtEl>
                                          <p:spTgt spid="6">
                                            <p:txEl>
                                              <p:pRg st="12" end="1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6">
                                            <p:txEl>
                                              <p:pRg st="14" end="14"/>
                                            </p:txEl>
                                          </p:spTgt>
                                        </p:tgtEl>
                                        <p:attrNameLst>
                                          <p:attrName>style.visibility</p:attrName>
                                        </p:attrNameLst>
                                      </p:cBhvr>
                                      <p:to>
                                        <p:strVal val="visible"/>
                                      </p:to>
                                    </p:set>
                                    <p:animEffect transition="in" filter="blinds(horizontal)">
                                      <p:cBhvr>
                                        <p:cTn id="42" dur="5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5A3CA-5013-AF0E-D2AD-81885F4B0B86}"/>
              </a:ext>
            </a:extLst>
          </p:cNvPr>
          <p:cNvSpPr>
            <a:spLocks noGrp="1"/>
          </p:cNvSpPr>
          <p:nvPr>
            <p:ph type="title"/>
          </p:nvPr>
        </p:nvSpPr>
        <p:spPr/>
        <p:txBody>
          <a:bodyPr>
            <a:normAutofit/>
          </a:bodyPr>
          <a:lstStyle/>
          <a:p>
            <a:r>
              <a:rPr lang="en-GB" sz="2500" dirty="0"/>
              <a:t>Data Visualization: </a:t>
            </a:r>
            <a:r>
              <a:rPr lang="en-GB" sz="2000" dirty="0">
                <a:solidFill>
                  <a:schemeClr val="accent4"/>
                </a:solidFill>
              </a:rPr>
              <a:t>Part 1: Distributions</a:t>
            </a:r>
            <a:endParaRPr lang="en-DE" sz="2500" dirty="0">
              <a:solidFill>
                <a:schemeClr val="accent4"/>
              </a:solidFill>
            </a:endParaRPr>
          </a:p>
        </p:txBody>
      </p:sp>
      <p:sp>
        <p:nvSpPr>
          <p:cNvPr id="5" name="Slide Number Placeholder 4">
            <a:extLst>
              <a:ext uri="{FF2B5EF4-FFF2-40B4-BE49-F238E27FC236}">
                <a16:creationId xmlns:a16="http://schemas.microsoft.com/office/drawing/2014/main" id="{6B407018-43BA-E2BC-EA7D-96FBE194006B}"/>
              </a:ext>
            </a:extLst>
          </p:cNvPr>
          <p:cNvSpPr>
            <a:spLocks noGrp="1"/>
          </p:cNvSpPr>
          <p:nvPr>
            <p:ph type="sldNum" idx="12"/>
          </p:nvPr>
        </p:nvSpPr>
        <p:spPr/>
        <p:txBody>
          <a:bodyPr>
            <a:normAutofit fontScale="92500" lnSpcReduction="20000"/>
          </a:bodyPr>
          <a:lstStyle/>
          <a:p>
            <a:pPr marL="0" lvl="0" indent="0" algn="r" rtl="0">
              <a:spcBef>
                <a:spcPts val="0"/>
              </a:spcBef>
              <a:spcAft>
                <a:spcPts val="0"/>
              </a:spcAft>
              <a:buNone/>
            </a:pPr>
            <a:fld id="{00000000-1234-1234-1234-123412341234}" type="slidenum">
              <a:rPr lang="en" smtClean="0"/>
              <a:t>20</a:t>
            </a:fld>
            <a:endParaRPr lang="en"/>
          </a:p>
        </p:txBody>
      </p:sp>
      <p:sp>
        <p:nvSpPr>
          <p:cNvPr id="7" name="TextBox 6">
            <a:extLst>
              <a:ext uri="{FF2B5EF4-FFF2-40B4-BE49-F238E27FC236}">
                <a16:creationId xmlns:a16="http://schemas.microsoft.com/office/drawing/2014/main" id="{B80E5098-F3D3-98C4-AE13-F692414D80AF}"/>
              </a:ext>
            </a:extLst>
          </p:cNvPr>
          <p:cNvSpPr txBox="1"/>
          <p:nvPr/>
        </p:nvSpPr>
        <p:spPr>
          <a:xfrm>
            <a:off x="875002" y="3856809"/>
            <a:ext cx="7362911" cy="954107"/>
          </a:xfrm>
          <a:prstGeom prst="rect">
            <a:avLst/>
          </a:prstGeom>
          <a:noFill/>
        </p:spPr>
        <p:txBody>
          <a:bodyPr wrap="square">
            <a:spAutoFit/>
          </a:bodyPr>
          <a:lstStyle/>
          <a:p>
            <a:r>
              <a:rPr lang="en-GB" b="0" i="0" u="none" strike="noStrike" dirty="0">
                <a:solidFill>
                  <a:srgbClr val="212121"/>
                </a:solidFill>
                <a:effectLst/>
                <a:latin typeface="Roboto" panose="02000000000000000000" pitchFamily="2" charset="0"/>
              </a:rPr>
              <a:t>The pie chart illustrates the distribution of age categories. Approximately </a:t>
            </a:r>
            <a:r>
              <a:rPr lang="en-GB" b="0" i="0" u="none" strike="noStrike" dirty="0">
                <a:solidFill>
                  <a:schemeClr val="accent4"/>
                </a:solidFill>
                <a:effectLst/>
                <a:latin typeface="Roboto" panose="02000000000000000000" pitchFamily="2" charset="0"/>
              </a:rPr>
              <a:t>three-quarters of the population falls under the age of 40</a:t>
            </a:r>
            <a:r>
              <a:rPr lang="en-GB" b="0" i="0" u="none" strike="noStrike" dirty="0">
                <a:solidFill>
                  <a:srgbClr val="212121"/>
                </a:solidFill>
                <a:effectLst/>
                <a:latin typeface="Roboto" panose="02000000000000000000" pitchFamily="2" charset="0"/>
              </a:rPr>
              <a:t>. The group with the highest percentage is the adult category, representing 40% of the total population. On the other hand, the old age group, which includes individuals aged 60 years or older, has the lowest percentage at 3.5%.</a:t>
            </a:r>
            <a:endParaRPr lang="en-DE" dirty="0"/>
          </a:p>
        </p:txBody>
      </p:sp>
      <p:grpSp>
        <p:nvGrpSpPr>
          <p:cNvPr id="8" name="Google Shape;254;p31">
            <a:extLst>
              <a:ext uri="{FF2B5EF4-FFF2-40B4-BE49-F238E27FC236}">
                <a16:creationId xmlns:a16="http://schemas.microsoft.com/office/drawing/2014/main" id="{60BE8807-1637-962D-DCBE-D45BEFD2F736}"/>
              </a:ext>
            </a:extLst>
          </p:cNvPr>
          <p:cNvGrpSpPr/>
          <p:nvPr/>
        </p:nvGrpSpPr>
        <p:grpSpPr>
          <a:xfrm rot="2700000">
            <a:off x="534181" y="2320564"/>
            <a:ext cx="974676" cy="792284"/>
            <a:chOff x="2258813" y="3584825"/>
            <a:chExt cx="1067700" cy="867900"/>
          </a:xfrm>
        </p:grpSpPr>
        <p:sp>
          <p:nvSpPr>
            <p:cNvPr id="9" name="Google Shape;255;p31">
              <a:extLst>
                <a:ext uri="{FF2B5EF4-FFF2-40B4-BE49-F238E27FC236}">
                  <a16:creationId xmlns:a16="http://schemas.microsoft.com/office/drawing/2014/main" id="{BD97912A-B189-5BAF-ADCF-82E4AC3B96F3}"/>
                </a:ext>
              </a:extLst>
            </p:cNvPr>
            <p:cNvSpPr/>
            <p:nvPr/>
          </p:nvSpPr>
          <p:spPr>
            <a:xfrm>
              <a:off x="2258813" y="3661025"/>
              <a:ext cx="915300" cy="791700"/>
            </a:xfrm>
            <a:prstGeom prst="triangle">
              <a:avLst>
                <a:gd name="adj" fmla="val 50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6;p31">
              <a:extLst>
                <a:ext uri="{FF2B5EF4-FFF2-40B4-BE49-F238E27FC236}">
                  <a16:creationId xmlns:a16="http://schemas.microsoft.com/office/drawing/2014/main" id="{BFF6E262-FFB9-40B6-ACCA-9663E2A3B20D}"/>
                </a:ext>
              </a:extLst>
            </p:cNvPr>
            <p:cNvSpPr/>
            <p:nvPr/>
          </p:nvSpPr>
          <p:spPr>
            <a:xfrm>
              <a:off x="2411213" y="3584825"/>
              <a:ext cx="915300" cy="791700"/>
            </a:xfrm>
            <a:prstGeom prst="triangle">
              <a:avLst>
                <a:gd name="adj" fmla="val 5000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 name="Picture 2"/>
          <p:cNvPicPr>
            <a:picLocks noChangeAspect="1"/>
          </p:cNvPicPr>
          <p:nvPr/>
        </p:nvPicPr>
        <p:blipFill>
          <a:blip r:embed="rId2"/>
          <a:stretch>
            <a:fillRect/>
          </a:stretch>
        </p:blipFill>
        <p:spPr>
          <a:xfrm>
            <a:off x="2457072" y="750850"/>
            <a:ext cx="4250942" cy="2981092"/>
          </a:xfrm>
          <a:prstGeom prst="rect">
            <a:avLst/>
          </a:prstGeom>
        </p:spPr>
      </p:pic>
    </p:spTree>
    <p:extLst>
      <p:ext uri="{BB962C8B-B14F-4D97-AF65-F5344CB8AC3E}">
        <p14:creationId xmlns:p14="http://schemas.microsoft.com/office/powerpoint/2010/main" val="1632641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5A3CA-5013-AF0E-D2AD-81885F4B0B86}"/>
              </a:ext>
            </a:extLst>
          </p:cNvPr>
          <p:cNvSpPr>
            <a:spLocks noGrp="1"/>
          </p:cNvSpPr>
          <p:nvPr>
            <p:ph type="title"/>
          </p:nvPr>
        </p:nvSpPr>
        <p:spPr/>
        <p:txBody>
          <a:bodyPr>
            <a:normAutofit/>
          </a:bodyPr>
          <a:lstStyle/>
          <a:p>
            <a:r>
              <a:rPr lang="en-GB" sz="2500" dirty="0"/>
              <a:t>Data Visualization: </a:t>
            </a:r>
            <a:r>
              <a:rPr lang="en-GB" sz="2000" dirty="0">
                <a:solidFill>
                  <a:schemeClr val="accent4"/>
                </a:solidFill>
              </a:rPr>
              <a:t>Part 2: Individual Boxplots</a:t>
            </a:r>
            <a:endParaRPr lang="en-DE" sz="2500" dirty="0">
              <a:solidFill>
                <a:schemeClr val="accent4"/>
              </a:solidFill>
            </a:endParaRPr>
          </a:p>
        </p:txBody>
      </p:sp>
      <p:sp>
        <p:nvSpPr>
          <p:cNvPr id="5" name="Slide Number Placeholder 4">
            <a:extLst>
              <a:ext uri="{FF2B5EF4-FFF2-40B4-BE49-F238E27FC236}">
                <a16:creationId xmlns:a16="http://schemas.microsoft.com/office/drawing/2014/main" id="{6B407018-43BA-E2BC-EA7D-96FBE194006B}"/>
              </a:ext>
            </a:extLst>
          </p:cNvPr>
          <p:cNvSpPr>
            <a:spLocks noGrp="1"/>
          </p:cNvSpPr>
          <p:nvPr>
            <p:ph type="sldNum" idx="12"/>
          </p:nvPr>
        </p:nvSpPr>
        <p:spPr/>
        <p:txBody>
          <a:bodyPr>
            <a:normAutofit fontScale="92500" lnSpcReduction="20000"/>
          </a:bodyPr>
          <a:lstStyle/>
          <a:p>
            <a:pPr marL="0" lvl="0" indent="0" algn="r" rtl="0">
              <a:spcBef>
                <a:spcPts val="0"/>
              </a:spcBef>
              <a:spcAft>
                <a:spcPts val="0"/>
              </a:spcAft>
              <a:buNone/>
            </a:pPr>
            <a:fld id="{00000000-1234-1234-1234-123412341234}" type="slidenum">
              <a:rPr lang="en" smtClean="0"/>
              <a:t>21</a:t>
            </a:fld>
            <a:endParaRPr lang="en"/>
          </a:p>
        </p:txBody>
      </p:sp>
      <p:sp>
        <p:nvSpPr>
          <p:cNvPr id="4" name="TextBox 3">
            <a:extLst>
              <a:ext uri="{FF2B5EF4-FFF2-40B4-BE49-F238E27FC236}">
                <a16:creationId xmlns:a16="http://schemas.microsoft.com/office/drawing/2014/main" id="{B4BA0E43-0E1F-9A7A-D29E-F4CE997874CA}"/>
              </a:ext>
            </a:extLst>
          </p:cNvPr>
          <p:cNvSpPr txBox="1"/>
          <p:nvPr/>
        </p:nvSpPr>
        <p:spPr>
          <a:xfrm>
            <a:off x="644837" y="3836543"/>
            <a:ext cx="7813963" cy="1200329"/>
          </a:xfrm>
          <a:prstGeom prst="rect">
            <a:avLst/>
          </a:prstGeom>
          <a:noFill/>
        </p:spPr>
        <p:txBody>
          <a:bodyPr wrap="square">
            <a:spAutoFit/>
          </a:bodyPr>
          <a:lstStyle/>
          <a:p>
            <a:pPr algn="just"/>
            <a:r>
              <a:rPr lang="en-GB" sz="1200" b="0" i="0" u="none" strike="noStrike" dirty="0">
                <a:solidFill>
                  <a:srgbClr val="212121"/>
                </a:solidFill>
                <a:effectLst/>
                <a:latin typeface="Roboto" panose="02000000000000000000" pitchFamily="2" charset="0"/>
              </a:rPr>
              <a:t>The boxplot of the age distribution reveals that the median age is 29, indicating that half of the individuals fall below this age and half are above it. The interquartile range (IQR), representing the middle 50% of the data, spans from 24 to 41. This indicates that the majority of individuals in the dataset are within this age range.</a:t>
            </a:r>
          </a:p>
          <a:p>
            <a:pPr algn="just"/>
            <a:r>
              <a:rPr lang="en-GB" sz="1200" b="0" i="0" u="none" strike="noStrike" dirty="0">
                <a:solidFill>
                  <a:srgbClr val="212121"/>
                </a:solidFill>
                <a:effectLst/>
                <a:latin typeface="Roboto" panose="02000000000000000000" pitchFamily="2" charset="0"/>
              </a:rPr>
              <a:t>The minimum age is 21, suggesting that there are individuals as young as 21 in the dataset. On the other hand, the maximum age is 81, indicating that there are individuals as old as 81. This wide range of ages demonstrates the diversity of age groups in the dataset.</a:t>
            </a:r>
          </a:p>
        </p:txBody>
      </p:sp>
      <p:pic>
        <p:nvPicPr>
          <p:cNvPr id="16" name="Picture 15" descr="A screenshot of a computer screen&#10;&#10;Description automatically generated">
            <a:extLst>
              <a:ext uri="{FF2B5EF4-FFF2-40B4-BE49-F238E27FC236}">
                <a16:creationId xmlns:a16="http://schemas.microsoft.com/office/drawing/2014/main" id="{2B66652A-C982-05E4-68E1-765E5F602FCC}"/>
              </a:ext>
            </a:extLst>
          </p:cNvPr>
          <p:cNvPicPr>
            <a:picLocks noChangeAspect="1"/>
          </p:cNvPicPr>
          <p:nvPr/>
        </p:nvPicPr>
        <p:blipFill rotWithShape="1">
          <a:blip r:embed="rId2"/>
          <a:srcRect l="10267" t="25827" r="6952" b="10153"/>
          <a:stretch/>
        </p:blipFill>
        <p:spPr>
          <a:xfrm>
            <a:off x="990920" y="915600"/>
            <a:ext cx="6788660" cy="2789139"/>
          </a:xfrm>
          <a:prstGeom prst="rect">
            <a:avLst/>
          </a:prstGeom>
        </p:spPr>
      </p:pic>
    </p:spTree>
    <p:extLst>
      <p:ext uri="{BB962C8B-B14F-4D97-AF65-F5344CB8AC3E}">
        <p14:creationId xmlns:p14="http://schemas.microsoft.com/office/powerpoint/2010/main" val="33823127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5A3CA-5013-AF0E-D2AD-81885F4B0B86}"/>
              </a:ext>
            </a:extLst>
          </p:cNvPr>
          <p:cNvSpPr>
            <a:spLocks noGrp="1"/>
          </p:cNvSpPr>
          <p:nvPr>
            <p:ph type="title"/>
          </p:nvPr>
        </p:nvSpPr>
        <p:spPr/>
        <p:txBody>
          <a:bodyPr>
            <a:normAutofit/>
          </a:bodyPr>
          <a:lstStyle/>
          <a:p>
            <a:r>
              <a:rPr lang="en-GB" sz="2500" dirty="0"/>
              <a:t>Data Visualization: </a:t>
            </a:r>
            <a:r>
              <a:rPr lang="en-GB" sz="2000" dirty="0">
                <a:solidFill>
                  <a:schemeClr val="accent4"/>
                </a:solidFill>
              </a:rPr>
              <a:t>Part 2: Individual Boxplots</a:t>
            </a:r>
            <a:endParaRPr lang="en-DE" sz="2500" dirty="0">
              <a:solidFill>
                <a:schemeClr val="accent4"/>
              </a:solidFill>
            </a:endParaRPr>
          </a:p>
        </p:txBody>
      </p:sp>
      <p:sp>
        <p:nvSpPr>
          <p:cNvPr id="5" name="Slide Number Placeholder 4">
            <a:extLst>
              <a:ext uri="{FF2B5EF4-FFF2-40B4-BE49-F238E27FC236}">
                <a16:creationId xmlns:a16="http://schemas.microsoft.com/office/drawing/2014/main" id="{6B407018-43BA-E2BC-EA7D-96FBE194006B}"/>
              </a:ext>
            </a:extLst>
          </p:cNvPr>
          <p:cNvSpPr>
            <a:spLocks noGrp="1"/>
          </p:cNvSpPr>
          <p:nvPr>
            <p:ph type="sldNum" idx="12"/>
          </p:nvPr>
        </p:nvSpPr>
        <p:spPr/>
        <p:txBody>
          <a:bodyPr>
            <a:normAutofit fontScale="92500" lnSpcReduction="20000"/>
          </a:bodyPr>
          <a:lstStyle/>
          <a:p>
            <a:pPr marL="0" lvl="0" indent="0" algn="r" rtl="0">
              <a:spcBef>
                <a:spcPts val="0"/>
              </a:spcBef>
              <a:spcAft>
                <a:spcPts val="0"/>
              </a:spcAft>
              <a:buNone/>
            </a:pPr>
            <a:fld id="{00000000-1234-1234-1234-123412341234}" type="slidenum">
              <a:rPr lang="en" smtClean="0"/>
              <a:t>22</a:t>
            </a:fld>
            <a:endParaRPr lang="en"/>
          </a:p>
        </p:txBody>
      </p:sp>
      <p:sp>
        <p:nvSpPr>
          <p:cNvPr id="4" name="TextBox 3">
            <a:extLst>
              <a:ext uri="{FF2B5EF4-FFF2-40B4-BE49-F238E27FC236}">
                <a16:creationId xmlns:a16="http://schemas.microsoft.com/office/drawing/2014/main" id="{B4BA0E43-0E1F-9A7A-D29E-F4CE997874CA}"/>
              </a:ext>
            </a:extLst>
          </p:cNvPr>
          <p:cNvSpPr txBox="1"/>
          <p:nvPr/>
        </p:nvSpPr>
        <p:spPr>
          <a:xfrm>
            <a:off x="644837" y="3819917"/>
            <a:ext cx="7813963" cy="1384995"/>
          </a:xfrm>
          <a:prstGeom prst="rect">
            <a:avLst/>
          </a:prstGeom>
          <a:noFill/>
        </p:spPr>
        <p:txBody>
          <a:bodyPr wrap="square">
            <a:spAutoFit/>
          </a:bodyPr>
          <a:lstStyle/>
          <a:p>
            <a:pPr algn="l"/>
            <a:r>
              <a:rPr lang="en-GB" sz="1200" b="0" i="0" u="none" strike="noStrike" dirty="0">
                <a:solidFill>
                  <a:srgbClr val="212121"/>
                </a:solidFill>
                <a:effectLst/>
                <a:latin typeface="Roboto" panose="02000000000000000000" pitchFamily="2" charset="0"/>
              </a:rPr>
              <a:t>The median BMI is 32, which means that half of the individuals have a BMI below this value and half have a BMI above it. The interquartile range (IQR), representing the range of the middle 50% of the data, spans from 27.5 to 36.6. This indicates that the majority of individuals in the dataset have BMI values within this range.</a:t>
            </a:r>
          </a:p>
          <a:p>
            <a:pPr algn="l"/>
            <a:r>
              <a:rPr lang="en-GB" sz="1200" b="0" i="0" u="none" strike="noStrike" dirty="0">
                <a:solidFill>
                  <a:srgbClr val="212121"/>
                </a:solidFill>
                <a:effectLst/>
                <a:latin typeface="Roboto" panose="02000000000000000000" pitchFamily="2" charset="0"/>
              </a:rPr>
              <a:t>The minimum BMI recorded is 18.2, indicating the presence of under-weight individuals. On the other hand, the maximum BMI is 67.1, suggesting the existence of individuals with significantly higher BMI values.</a:t>
            </a:r>
          </a:p>
          <a:p>
            <a:pPr algn="l"/>
            <a:r>
              <a:rPr lang="en-GB" sz="1200" b="0" i="0" u="none" strike="noStrike" dirty="0">
                <a:solidFill>
                  <a:srgbClr val="212121"/>
                </a:solidFill>
                <a:effectLst/>
                <a:latin typeface="Roboto" panose="02000000000000000000" pitchFamily="2" charset="0"/>
              </a:rPr>
              <a:t>While there are a few data points above the upper fence, which any be consider Ed outliers, overall, the boxplot still shows central tendence and spread, thus providing valuable insights into the characteristics of the dataset.</a:t>
            </a:r>
          </a:p>
        </p:txBody>
      </p:sp>
      <p:pic>
        <p:nvPicPr>
          <p:cNvPr id="7" name="Picture 6" descr="A screenshot of a computer&#10;&#10;Description automatically generated">
            <a:extLst>
              <a:ext uri="{FF2B5EF4-FFF2-40B4-BE49-F238E27FC236}">
                <a16:creationId xmlns:a16="http://schemas.microsoft.com/office/drawing/2014/main" id="{A754FAB2-30B9-F0DB-4484-F1CC6353C31E}"/>
              </a:ext>
            </a:extLst>
          </p:cNvPr>
          <p:cNvPicPr>
            <a:picLocks noChangeAspect="1"/>
          </p:cNvPicPr>
          <p:nvPr/>
        </p:nvPicPr>
        <p:blipFill rotWithShape="1">
          <a:blip r:embed="rId2"/>
          <a:srcRect l="9626" t="23115" r="6631" b="8437"/>
          <a:stretch/>
        </p:blipFill>
        <p:spPr>
          <a:xfrm>
            <a:off x="932864" y="821677"/>
            <a:ext cx="6904772" cy="2998240"/>
          </a:xfrm>
          <a:prstGeom prst="rect">
            <a:avLst/>
          </a:prstGeom>
        </p:spPr>
      </p:pic>
    </p:spTree>
    <p:extLst>
      <p:ext uri="{BB962C8B-B14F-4D97-AF65-F5344CB8AC3E}">
        <p14:creationId xmlns:p14="http://schemas.microsoft.com/office/powerpoint/2010/main" val="3920738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5A3CA-5013-AF0E-D2AD-81885F4B0B86}"/>
              </a:ext>
            </a:extLst>
          </p:cNvPr>
          <p:cNvSpPr>
            <a:spLocks noGrp="1"/>
          </p:cNvSpPr>
          <p:nvPr>
            <p:ph type="title"/>
          </p:nvPr>
        </p:nvSpPr>
        <p:spPr/>
        <p:txBody>
          <a:bodyPr>
            <a:normAutofit/>
          </a:bodyPr>
          <a:lstStyle/>
          <a:p>
            <a:r>
              <a:rPr lang="en-GB" sz="2500" dirty="0"/>
              <a:t>Data Visualization: </a:t>
            </a:r>
            <a:r>
              <a:rPr lang="en-GB" sz="2000" dirty="0">
                <a:solidFill>
                  <a:schemeClr val="accent4"/>
                </a:solidFill>
              </a:rPr>
              <a:t>Part 3: Variable combinations (by Age)</a:t>
            </a:r>
            <a:endParaRPr lang="en-DE" sz="2000" dirty="0">
              <a:solidFill>
                <a:schemeClr val="accent4"/>
              </a:solidFill>
            </a:endParaRPr>
          </a:p>
        </p:txBody>
      </p:sp>
      <p:sp>
        <p:nvSpPr>
          <p:cNvPr id="5" name="Slide Number Placeholder 4">
            <a:extLst>
              <a:ext uri="{FF2B5EF4-FFF2-40B4-BE49-F238E27FC236}">
                <a16:creationId xmlns:a16="http://schemas.microsoft.com/office/drawing/2014/main" id="{6B407018-43BA-E2BC-EA7D-96FBE194006B}"/>
              </a:ext>
            </a:extLst>
          </p:cNvPr>
          <p:cNvSpPr>
            <a:spLocks noGrp="1"/>
          </p:cNvSpPr>
          <p:nvPr>
            <p:ph type="sldNum" idx="12"/>
          </p:nvPr>
        </p:nvSpPr>
        <p:spPr/>
        <p:txBody>
          <a:bodyPr>
            <a:normAutofit fontScale="92500" lnSpcReduction="20000"/>
          </a:bodyPr>
          <a:lstStyle/>
          <a:p>
            <a:pPr marL="0" lvl="0" indent="0" algn="r" rtl="0">
              <a:spcBef>
                <a:spcPts val="0"/>
              </a:spcBef>
              <a:spcAft>
                <a:spcPts val="0"/>
              </a:spcAft>
              <a:buNone/>
            </a:pPr>
            <a:fld id="{00000000-1234-1234-1234-123412341234}" type="slidenum">
              <a:rPr lang="en" smtClean="0"/>
              <a:t>23</a:t>
            </a:fld>
            <a:endParaRPr lang="en"/>
          </a:p>
        </p:txBody>
      </p:sp>
      <p:pic>
        <p:nvPicPr>
          <p:cNvPr id="3" name="Picture 2">
            <a:extLst>
              <a:ext uri="{FF2B5EF4-FFF2-40B4-BE49-F238E27FC236}">
                <a16:creationId xmlns:a16="http://schemas.microsoft.com/office/drawing/2014/main" id="{17EC58BA-7208-8039-A02A-7C1295415184}"/>
              </a:ext>
            </a:extLst>
          </p:cNvPr>
          <p:cNvPicPr>
            <a:picLocks noChangeAspect="1"/>
          </p:cNvPicPr>
          <p:nvPr/>
        </p:nvPicPr>
        <p:blipFill>
          <a:blip r:embed="rId2"/>
          <a:stretch>
            <a:fillRect/>
          </a:stretch>
        </p:blipFill>
        <p:spPr>
          <a:xfrm>
            <a:off x="128847" y="3024962"/>
            <a:ext cx="4371710" cy="1508580"/>
          </a:xfrm>
          <a:prstGeom prst="rect">
            <a:avLst/>
          </a:prstGeom>
        </p:spPr>
      </p:pic>
      <p:pic>
        <p:nvPicPr>
          <p:cNvPr id="6" name="Picture 5">
            <a:extLst>
              <a:ext uri="{FF2B5EF4-FFF2-40B4-BE49-F238E27FC236}">
                <a16:creationId xmlns:a16="http://schemas.microsoft.com/office/drawing/2014/main" id="{B1AAAF7B-E634-B5CB-3683-2305F3F019CF}"/>
              </a:ext>
            </a:extLst>
          </p:cNvPr>
          <p:cNvPicPr>
            <a:picLocks noChangeAspect="1"/>
          </p:cNvPicPr>
          <p:nvPr/>
        </p:nvPicPr>
        <p:blipFill>
          <a:blip r:embed="rId3"/>
          <a:stretch>
            <a:fillRect/>
          </a:stretch>
        </p:blipFill>
        <p:spPr>
          <a:xfrm>
            <a:off x="4533809" y="3024962"/>
            <a:ext cx="2151878" cy="1508580"/>
          </a:xfrm>
          <a:prstGeom prst="rect">
            <a:avLst/>
          </a:prstGeom>
        </p:spPr>
      </p:pic>
      <p:pic>
        <p:nvPicPr>
          <p:cNvPr id="7" name="Picture 6">
            <a:extLst>
              <a:ext uri="{FF2B5EF4-FFF2-40B4-BE49-F238E27FC236}">
                <a16:creationId xmlns:a16="http://schemas.microsoft.com/office/drawing/2014/main" id="{691EB579-8C59-8407-028E-CAF14741018E}"/>
              </a:ext>
            </a:extLst>
          </p:cNvPr>
          <p:cNvPicPr>
            <a:picLocks noChangeAspect="1"/>
          </p:cNvPicPr>
          <p:nvPr/>
        </p:nvPicPr>
        <p:blipFill rotWithShape="1">
          <a:blip r:embed="rId4"/>
          <a:srcRect r="17924"/>
          <a:stretch/>
        </p:blipFill>
        <p:spPr>
          <a:xfrm>
            <a:off x="66502" y="1073396"/>
            <a:ext cx="4422713" cy="1684205"/>
          </a:xfrm>
          <a:prstGeom prst="rect">
            <a:avLst/>
          </a:prstGeom>
        </p:spPr>
      </p:pic>
      <p:pic>
        <p:nvPicPr>
          <p:cNvPr id="8" name="Picture 7">
            <a:extLst>
              <a:ext uri="{FF2B5EF4-FFF2-40B4-BE49-F238E27FC236}">
                <a16:creationId xmlns:a16="http://schemas.microsoft.com/office/drawing/2014/main" id="{13A0318F-B38E-4B87-D7BA-A94E465CF045}"/>
              </a:ext>
            </a:extLst>
          </p:cNvPr>
          <p:cNvPicPr>
            <a:picLocks noChangeAspect="1"/>
          </p:cNvPicPr>
          <p:nvPr/>
        </p:nvPicPr>
        <p:blipFill>
          <a:blip r:embed="rId5"/>
          <a:stretch>
            <a:fillRect/>
          </a:stretch>
        </p:blipFill>
        <p:spPr>
          <a:xfrm>
            <a:off x="4500557" y="1274401"/>
            <a:ext cx="4539883" cy="1576865"/>
          </a:xfrm>
          <a:prstGeom prst="rect">
            <a:avLst/>
          </a:prstGeom>
        </p:spPr>
      </p:pic>
      <p:pic>
        <p:nvPicPr>
          <p:cNvPr id="9" name="Picture 8">
            <a:extLst>
              <a:ext uri="{FF2B5EF4-FFF2-40B4-BE49-F238E27FC236}">
                <a16:creationId xmlns:a16="http://schemas.microsoft.com/office/drawing/2014/main" id="{382FABB4-0D35-E494-51CF-FB8C5A697B64}"/>
              </a:ext>
            </a:extLst>
          </p:cNvPr>
          <p:cNvPicPr>
            <a:picLocks noChangeAspect="1"/>
          </p:cNvPicPr>
          <p:nvPr/>
        </p:nvPicPr>
        <p:blipFill>
          <a:blip r:embed="rId6"/>
          <a:stretch>
            <a:fillRect/>
          </a:stretch>
        </p:blipFill>
        <p:spPr>
          <a:xfrm>
            <a:off x="6882361" y="3002802"/>
            <a:ext cx="1833783" cy="1508580"/>
          </a:xfrm>
          <a:prstGeom prst="rect">
            <a:avLst/>
          </a:prstGeom>
        </p:spPr>
      </p:pic>
      <p:sp>
        <p:nvSpPr>
          <p:cNvPr id="12" name="TextBox 11">
            <a:extLst>
              <a:ext uri="{FF2B5EF4-FFF2-40B4-BE49-F238E27FC236}">
                <a16:creationId xmlns:a16="http://schemas.microsoft.com/office/drawing/2014/main" id="{F6901E3B-F1E5-2876-4D63-C922AE36AFB1}"/>
              </a:ext>
            </a:extLst>
          </p:cNvPr>
          <p:cNvSpPr txBox="1"/>
          <p:nvPr/>
        </p:nvSpPr>
        <p:spPr>
          <a:xfrm>
            <a:off x="334916" y="4662918"/>
            <a:ext cx="8308598" cy="461665"/>
          </a:xfrm>
          <a:prstGeom prst="rect">
            <a:avLst/>
          </a:prstGeom>
          <a:noFill/>
        </p:spPr>
        <p:txBody>
          <a:bodyPr wrap="square">
            <a:spAutoFit/>
          </a:bodyPr>
          <a:lstStyle/>
          <a:p>
            <a:r>
              <a:rPr lang="en-GB" sz="1200" b="0" i="0" u="none" strike="noStrike" dirty="0">
                <a:solidFill>
                  <a:srgbClr val="212121"/>
                </a:solidFill>
                <a:effectLst/>
                <a:latin typeface="Roboto" panose="02000000000000000000" pitchFamily="2" charset="0"/>
              </a:rPr>
              <a:t>By examining these scatter plots, we can gain insights into how each variable relates to age and potentially identify any patterns or relationships that may exist within the dataset.</a:t>
            </a:r>
            <a:endParaRPr lang="en-DE" sz="1200" dirty="0"/>
          </a:p>
        </p:txBody>
      </p:sp>
    </p:spTree>
    <p:extLst>
      <p:ext uri="{BB962C8B-B14F-4D97-AF65-F5344CB8AC3E}">
        <p14:creationId xmlns:p14="http://schemas.microsoft.com/office/powerpoint/2010/main" val="29123925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5A3CA-5013-AF0E-D2AD-81885F4B0B86}"/>
              </a:ext>
            </a:extLst>
          </p:cNvPr>
          <p:cNvSpPr>
            <a:spLocks noGrp="1"/>
          </p:cNvSpPr>
          <p:nvPr>
            <p:ph type="title"/>
          </p:nvPr>
        </p:nvSpPr>
        <p:spPr/>
        <p:txBody>
          <a:bodyPr>
            <a:normAutofit/>
          </a:bodyPr>
          <a:lstStyle/>
          <a:p>
            <a:r>
              <a:rPr lang="en-GB" sz="2500" dirty="0"/>
              <a:t>Data Visualization: </a:t>
            </a:r>
            <a:r>
              <a:rPr lang="en-GB" sz="2000" dirty="0">
                <a:solidFill>
                  <a:schemeClr val="accent4"/>
                </a:solidFill>
              </a:rPr>
              <a:t>Part 3: Variable combinations (by BMI)</a:t>
            </a:r>
            <a:endParaRPr lang="en-DE" sz="2000" dirty="0">
              <a:solidFill>
                <a:schemeClr val="accent4"/>
              </a:solidFill>
            </a:endParaRPr>
          </a:p>
        </p:txBody>
      </p:sp>
      <p:sp>
        <p:nvSpPr>
          <p:cNvPr id="5" name="Slide Number Placeholder 4">
            <a:extLst>
              <a:ext uri="{FF2B5EF4-FFF2-40B4-BE49-F238E27FC236}">
                <a16:creationId xmlns:a16="http://schemas.microsoft.com/office/drawing/2014/main" id="{6B407018-43BA-E2BC-EA7D-96FBE194006B}"/>
              </a:ext>
            </a:extLst>
          </p:cNvPr>
          <p:cNvSpPr>
            <a:spLocks noGrp="1"/>
          </p:cNvSpPr>
          <p:nvPr>
            <p:ph type="sldNum" idx="12"/>
          </p:nvPr>
        </p:nvSpPr>
        <p:spPr/>
        <p:txBody>
          <a:bodyPr>
            <a:normAutofit fontScale="92500" lnSpcReduction="20000"/>
          </a:bodyPr>
          <a:lstStyle/>
          <a:p>
            <a:pPr marL="0" lvl="0" indent="0" algn="r" rtl="0">
              <a:spcBef>
                <a:spcPts val="0"/>
              </a:spcBef>
              <a:spcAft>
                <a:spcPts val="0"/>
              </a:spcAft>
              <a:buNone/>
            </a:pPr>
            <a:fld id="{00000000-1234-1234-1234-123412341234}" type="slidenum">
              <a:rPr lang="en" smtClean="0"/>
              <a:t>24</a:t>
            </a:fld>
            <a:endParaRPr lang="en"/>
          </a:p>
        </p:txBody>
      </p:sp>
      <p:pic>
        <p:nvPicPr>
          <p:cNvPr id="9" name="Picture 8">
            <a:extLst>
              <a:ext uri="{FF2B5EF4-FFF2-40B4-BE49-F238E27FC236}">
                <a16:creationId xmlns:a16="http://schemas.microsoft.com/office/drawing/2014/main" id="{382FABB4-0D35-E494-51CF-FB8C5A697B64}"/>
              </a:ext>
            </a:extLst>
          </p:cNvPr>
          <p:cNvPicPr>
            <a:picLocks noChangeAspect="1"/>
          </p:cNvPicPr>
          <p:nvPr/>
        </p:nvPicPr>
        <p:blipFill>
          <a:blip r:embed="rId2"/>
          <a:stretch>
            <a:fillRect/>
          </a:stretch>
        </p:blipFill>
        <p:spPr>
          <a:xfrm>
            <a:off x="6882361" y="3002802"/>
            <a:ext cx="1833783" cy="1508580"/>
          </a:xfrm>
          <a:prstGeom prst="rect">
            <a:avLst/>
          </a:prstGeom>
        </p:spPr>
      </p:pic>
      <p:sp>
        <p:nvSpPr>
          <p:cNvPr id="12" name="TextBox 11">
            <a:extLst>
              <a:ext uri="{FF2B5EF4-FFF2-40B4-BE49-F238E27FC236}">
                <a16:creationId xmlns:a16="http://schemas.microsoft.com/office/drawing/2014/main" id="{F6901E3B-F1E5-2876-4D63-C922AE36AFB1}"/>
              </a:ext>
            </a:extLst>
          </p:cNvPr>
          <p:cNvSpPr txBox="1"/>
          <p:nvPr/>
        </p:nvSpPr>
        <p:spPr>
          <a:xfrm>
            <a:off x="334916" y="4662918"/>
            <a:ext cx="8308598" cy="461665"/>
          </a:xfrm>
          <a:prstGeom prst="rect">
            <a:avLst/>
          </a:prstGeom>
          <a:noFill/>
        </p:spPr>
        <p:txBody>
          <a:bodyPr wrap="square">
            <a:spAutoFit/>
          </a:bodyPr>
          <a:lstStyle/>
          <a:p>
            <a:r>
              <a:rPr lang="en-GB" sz="1200" b="0" i="0" u="none" strike="noStrike" dirty="0">
                <a:solidFill>
                  <a:srgbClr val="212121"/>
                </a:solidFill>
                <a:effectLst/>
                <a:latin typeface="Roboto" panose="02000000000000000000" pitchFamily="2" charset="0"/>
              </a:rPr>
              <a:t>By examining these scatter plots, we can gain insights into </a:t>
            </a:r>
            <a:r>
              <a:rPr lang="en-GB" sz="1200" b="0" i="0" u="sng" strike="noStrike" dirty="0">
                <a:solidFill>
                  <a:srgbClr val="212121"/>
                </a:solidFill>
                <a:effectLst/>
                <a:latin typeface="Roboto" panose="02000000000000000000" pitchFamily="2" charset="0"/>
              </a:rPr>
              <a:t>how each variable relates to BMI</a:t>
            </a:r>
            <a:r>
              <a:rPr lang="en-GB" sz="1200" b="0" i="0" u="none" strike="noStrike" dirty="0">
                <a:solidFill>
                  <a:srgbClr val="212121"/>
                </a:solidFill>
                <a:effectLst/>
                <a:latin typeface="Roboto" panose="02000000000000000000" pitchFamily="2" charset="0"/>
              </a:rPr>
              <a:t> and potentially identify any patterns or relationships that may exist within the dataset.</a:t>
            </a:r>
            <a:endParaRPr lang="en-DE" sz="1050" dirty="0"/>
          </a:p>
        </p:txBody>
      </p:sp>
      <p:pic>
        <p:nvPicPr>
          <p:cNvPr id="4" name="Picture 3">
            <a:extLst>
              <a:ext uri="{FF2B5EF4-FFF2-40B4-BE49-F238E27FC236}">
                <a16:creationId xmlns:a16="http://schemas.microsoft.com/office/drawing/2014/main" id="{76F4BE47-3EAC-65AA-B8FD-8FFB3DA37B34}"/>
              </a:ext>
            </a:extLst>
          </p:cNvPr>
          <p:cNvPicPr>
            <a:picLocks noChangeAspect="1"/>
          </p:cNvPicPr>
          <p:nvPr/>
        </p:nvPicPr>
        <p:blipFill>
          <a:blip r:embed="rId3"/>
          <a:stretch>
            <a:fillRect/>
          </a:stretch>
        </p:blipFill>
        <p:spPr>
          <a:xfrm>
            <a:off x="117505" y="1089815"/>
            <a:ext cx="4371710" cy="1682118"/>
          </a:xfrm>
          <a:prstGeom prst="rect">
            <a:avLst/>
          </a:prstGeom>
        </p:spPr>
      </p:pic>
      <p:pic>
        <p:nvPicPr>
          <p:cNvPr id="10" name="Picture 9">
            <a:extLst>
              <a:ext uri="{FF2B5EF4-FFF2-40B4-BE49-F238E27FC236}">
                <a16:creationId xmlns:a16="http://schemas.microsoft.com/office/drawing/2014/main" id="{DF016301-55FC-7833-ED4C-5A862426D387}"/>
              </a:ext>
            </a:extLst>
          </p:cNvPr>
          <p:cNvPicPr>
            <a:picLocks noChangeAspect="1"/>
          </p:cNvPicPr>
          <p:nvPr/>
        </p:nvPicPr>
        <p:blipFill>
          <a:blip r:embed="rId4"/>
          <a:stretch>
            <a:fillRect/>
          </a:stretch>
        </p:blipFill>
        <p:spPr>
          <a:xfrm>
            <a:off x="4631651" y="1180316"/>
            <a:ext cx="4457870" cy="1715270"/>
          </a:xfrm>
          <a:prstGeom prst="rect">
            <a:avLst/>
          </a:prstGeom>
        </p:spPr>
      </p:pic>
      <p:pic>
        <p:nvPicPr>
          <p:cNvPr id="11" name="Picture 10">
            <a:extLst>
              <a:ext uri="{FF2B5EF4-FFF2-40B4-BE49-F238E27FC236}">
                <a16:creationId xmlns:a16="http://schemas.microsoft.com/office/drawing/2014/main" id="{DD6A785B-037E-AA8C-8984-77973BB2E4DE}"/>
              </a:ext>
            </a:extLst>
          </p:cNvPr>
          <p:cNvPicPr>
            <a:picLocks noChangeAspect="1"/>
          </p:cNvPicPr>
          <p:nvPr/>
        </p:nvPicPr>
        <p:blipFill>
          <a:blip r:embed="rId5"/>
          <a:stretch>
            <a:fillRect/>
          </a:stretch>
        </p:blipFill>
        <p:spPr>
          <a:xfrm>
            <a:off x="117506" y="2838061"/>
            <a:ext cx="4371706" cy="1682117"/>
          </a:xfrm>
          <a:prstGeom prst="rect">
            <a:avLst/>
          </a:prstGeom>
        </p:spPr>
      </p:pic>
      <p:pic>
        <p:nvPicPr>
          <p:cNvPr id="13" name="Picture 12">
            <a:extLst>
              <a:ext uri="{FF2B5EF4-FFF2-40B4-BE49-F238E27FC236}">
                <a16:creationId xmlns:a16="http://schemas.microsoft.com/office/drawing/2014/main" id="{A0575780-1520-B284-5DD0-A360853F6669}"/>
              </a:ext>
            </a:extLst>
          </p:cNvPr>
          <p:cNvPicPr>
            <a:picLocks noChangeAspect="1"/>
          </p:cNvPicPr>
          <p:nvPr/>
        </p:nvPicPr>
        <p:blipFill>
          <a:blip r:embed="rId6"/>
          <a:stretch>
            <a:fillRect/>
          </a:stretch>
        </p:blipFill>
        <p:spPr>
          <a:xfrm>
            <a:off x="4588627" y="2972492"/>
            <a:ext cx="2128058" cy="1555999"/>
          </a:xfrm>
          <a:prstGeom prst="rect">
            <a:avLst/>
          </a:prstGeom>
        </p:spPr>
      </p:pic>
    </p:spTree>
    <p:extLst>
      <p:ext uri="{BB962C8B-B14F-4D97-AF65-F5344CB8AC3E}">
        <p14:creationId xmlns:p14="http://schemas.microsoft.com/office/powerpoint/2010/main" val="36142567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5A3CA-5013-AF0E-D2AD-81885F4B0B86}"/>
              </a:ext>
            </a:extLst>
          </p:cNvPr>
          <p:cNvSpPr>
            <a:spLocks noGrp="1"/>
          </p:cNvSpPr>
          <p:nvPr>
            <p:ph type="title"/>
          </p:nvPr>
        </p:nvSpPr>
        <p:spPr/>
        <p:txBody>
          <a:bodyPr>
            <a:normAutofit/>
          </a:bodyPr>
          <a:lstStyle/>
          <a:p>
            <a:r>
              <a:rPr lang="en-GB" sz="2500" dirty="0"/>
              <a:t>Data Visualization: </a:t>
            </a:r>
            <a:r>
              <a:rPr lang="en-GB" sz="2000" dirty="0">
                <a:solidFill>
                  <a:schemeClr val="accent4"/>
                </a:solidFill>
              </a:rPr>
              <a:t>Part 4: </a:t>
            </a:r>
            <a:r>
              <a:rPr lang="en-GB" sz="2000" dirty="0" err="1">
                <a:solidFill>
                  <a:schemeClr val="accent4"/>
                </a:solidFill>
              </a:rPr>
              <a:t>Pairplot</a:t>
            </a:r>
            <a:endParaRPr lang="en-DE" sz="2000" dirty="0">
              <a:solidFill>
                <a:schemeClr val="accent4"/>
              </a:solidFill>
            </a:endParaRPr>
          </a:p>
        </p:txBody>
      </p:sp>
      <p:sp>
        <p:nvSpPr>
          <p:cNvPr id="5" name="Slide Number Placeholder 4">
            <a:extLst>
              <a:ext uri="{FF2B5EF4-FFF2-40B4-BE49-F238E27FC236}">
                <a16:creationId xmlns:a16="http://schemas.microsoft.com/office/drawing/2014/main" id="{6B407018-43BA-E2BC-EA7D-96FBE194006B}"/>
              </a:ext>
            </a:extLst>
          </p:cNvPr>
          <p:cNvSpPr>
            <a:spLocks noGrp="1"/>
          </p:cNvSpPr>
          <p:nvPr>
            <p:ph type="sldNum" idx="12"/>
          </p:nvPr>
        </p:nvSpPr>
        <p:spPr/>
        <p:txBody>
          <a:bodyPr>
            <a:normAutofit fontScale="92500" lnSpcReduction="20000"/>
          </a:bodyPr>
          <a:lstStyle/>
          <a:p>
            <a:pPr marL="0" lvl="0" indent="0" algn="r" rtl="0">
              <a:spcBef>
                <a:spcPts val="0"/>
              </a:spcBef>
              <a:spcAft>
                <a:spcPts val="0"/>
              </a:spcAft>
              <a:buNone/>
            </a:pPr>
            <a:fld id="{00000000-1234-1234-1234-123412341234}" type="slidenum">
              <a:rPr lang="en" smtClean="0"/>
              <a:t>25</a:t>
            </a:fld>
            <a:endParaRPr lang="en"/>
          </a:p>
        </p:txBody>
      </p:sp>
      <p:pic>
        <p:nvPicPr>
          <p:cNvPr id="7170" name="Picture 2">
            <a:extLst>
              <a:ext uri="{FF2B5EF4-FFF2-40B4-BE49-F238E27FC236}">
                <a16:creationId xmlns:a16="http://schemas.microsoft.com/office/drawing/2014/main" id="{D7FB44DA-ECA8-EBC9-6646-66C94F5C7B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235" y="775150"/>
            <a:ext cx="4608340" cy="4368350"/>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2">
            <a:extLst>
              <a:ext uri="{FF2B5EF4-FFF2-40B4-BE49-F238E27FC236}">
                <a16:creationId xmlns:a16="http://schemas.microsoft.com/office/drawing/2014/main" id="{A48E91C7-91B5-A68D-E5A9-8B35E89DC98F}"/>
              </a:ext>
            </a:extLst>
          </p:cNvPr>
          <p:cNvSpPr>
            <a:spLocks noGrp="1"/>
          </p:cNvSpPr>
          <p:nvPr>
            <p:ph type="body" idx="1"/>
          </p:nvPr>
        </p:nvSpPr>
        <p:spPr>
          <a:xfrm>
            <a:off x="4952905" y="982104"/>
            <a:ext cx="3999900" cy="3681336"/>
          </a:xfrm>
        </p:spPr>
        <p:txBody>
          <a:bodyPr>
            <a:normAutofit lnSpcReduction="10000"/>
          </a:bodyPr>
          <a:lstStyle/>
          <a:p>
            <a:pPr algn="l">
              <a:buFont typeface="Arial" panose="020B0604020202020204" pitchFamily="34" charset="0"/>
              <a:buChar char="•"/>
            </a:pPr>
            <a:r>
              <a:rPr lang="en-GB" sz="900" b="0" i="0" u="none" strike="noStrike" dirty="0">
                <a:solidFill>
                  <a:schemeClr val="accent4"/>
                </a:solidFill>
                <a:effectLst/>
                <a:latin typeface="Roboto" panose="02000000000000000000" pitchFamily="2" charset="0"/>
              </a:rPr>
              <a:t>'Glucose' vs 'BMI': </a:t>
            </a:r>
            <a:r>
              <a:rPr lang="en-GB" sz="900" b="0" i="0" u="none" strike="noStrike" dirty="0">
                <a:solidFill>
                  <a:srgbClr val="212121"/>
                </a:solidFill>
                <a:effectLst/>
                <a:latin typeface="Roboto" panose="02000000000000000000" pitchFamily="2" charset="0"/>
              </a:rPr>
              <a:t>This plot shows the relationship between the blood glucose levels and body mass index. We can observe if there is any clustering or pattern between these two variables, and whether there is a difference in distribution for diabetic and non-diabetic individuals.</a:t>
            </a:r>
          </a:p>
          <a:p>
            <a:pPr algn="l">
              <a:buFont typeface="Arial" panose="020B0604020202020204" pitchFamily="34" charset="0"/>
              <a:buChar char="•"/>
            </a:pPr>
            <a:endParaRPr lang="en-GB" sz="900" b="0" i="0" u="none" strike="noStrike" dirty="0">
              <a:solidFill>
                <a:srgbClr val="212121"/>
              </a:solidFill>
              <a:effectLst/>
              <a:latin typeface="Roboto" panose="02000000000000000000" pitchFamily="2" charset="0"/>
            </a:endParaRPr>
          </a:p>
          <a:p>
            <a:pPr algn="l">
              <a:buFont typeface="Arial" panose="020B0604020202020204" pitchFamily="34" charset="0"/>
              <a:buChar char="•"/>
            </a:pPr>
            <a:r>
              <a:rPr lang="en-GB" sz="900" b="0" i="0" u="none" strike="noStrike" dirty="0">
                <a:solidFill>
                  <a:schemeClr val="accent4"/>
                </a:solidFill>
                <a:effectLst/>
                <a:latin typeface="Roboto" panose="02000000000000000000" pitchFamily="2" charset="0"/>
              </a:rPr>
              <a:t>'Age' vs 'Insulin': </a:t>
            </a:r>
            <a:r>
              <a:rPr lang="en-GB" sz="900" b="0" i="0" u="none" strike="noStrike" dirty="0">
                <a:solidFill>
                  <a:srgbClr val="212121"/>
                </a:solidFill>
                <a:effectLst/>
                <a:latin typeface="Roboto" panose="02000000000000000000" pitchFamily="2" charset="0"/>
              </a:rPr>
              <a:t>This plot displays the relationship between age and insulin levels. It allows us to </a:t>
            </a:r>
            <a:r>
              <a:rPr lang="en-GB" sz="900" b="0" i="0" u="none" strike="noStrike" dirty="0" err="1">
                <a:solidFill>
                  <a:srgbClr val="212121"/>
                </a:solidFill>
                <a:effectLst/>
                <a:latin typeface="Roboto" panose="02000000000000000000" pitchFamily="2" charset="0"/>
              </a:rPr>
              <a:t>analyze</a:t>
            </a:r>
            <a:r>
              <a:rPr lang="en-GB" sz="900" b="0" i="0" u="none" strike="noStrike" dirty="0">
                <a:solidFill>
                  <a:srgbClr val="212121"/>
                </a:solidFill>
                <a:effectLst/>
                <a:latin typeface="Roboto" panose="02000000000000000000" pitchFamily="2" charset="0"/>
              </a:rPr>
              <a:t> if there are any trends or patterns in insulin levels as individuals age, and whether there is any difference between diabetics and non-diabetics.</a:t>
            </a:r>
          </a:p>
          <a:p>
            <a:pPr algn="l">
              <a:buFont typeface="Arial" panose="020B0604020202020204" pitchFamily="34" charset="0"/>
              <a:buChar char="•"/>
            </a:pPr>
            <a:endParaRPr lang="en-GB" sz="900" b="0" i="0" u="none" strike="noStrike" dirty="0">
              <a:solidFill>
                <a:srgbClr val="212121"/>
              </a:solidFill>
              <a:effectLst/>
              <a:latin typeface="Roboto" panose="02000000000000000000" pitchFamily="2" charset="0"/>
            </a:endParaRPr>
          </a:p>
          <a:p>
            <a:pPr algn="l">
              <a:buFont typeface="Arial" panose="020B0604020202020204" pitchFamily="34" charset="0"/>
              <a:buChar char="•"/>
            </a:pPr>
            <a:r>
              <a:rPr lang="en-GB" sz="900" b="0" i="0" u="none" strike="noStrike" dirty="0">
                <a:solidFill>
                  <a:schemeClr val="accent4"/>
                </a:solidFill>
                <a:effectLst/>
                <a:latin typeface="Roboto" panose="02000000000000000000" pitchFamily="2" charset="0"/>
              </a:rPr>
              <a:t>'Pregnancies' vs '</a:t>
            </a:r>
            <a:r>
              <a:rPr lang="en-GB" sz="900" b="0" i="0" u="none" strike="noStrike" dirty="0" err="1">
                <a:solidFill>
                  <a:schemeClr val="accent4"/>
                </a:solidFill>
                <a:effectLst/>
                <a:latin typeface="Roboto" panose="02000000000000000000" pitchFamily="2" charset="0"/>
              </a:rPr>
              <a:t>DiabetesPedigreeFunction</a:t>
            </a:r>
            <a:r>
              <a:rPr lang="en-GB" sz="900" b="0" i="0" u="none" strike="noStrike" dirty="0">
                <a:solidFill>
                  <a:schemeClr val="accent4"/>
                </a:solidFill>
                <a:effectLst/>
                <a:latin typeface="Roboto" panose="02000000000000000000" pitchFamily="2" charset="0"/>
              </a:rPr>
              <a:t>': </a:t>
            </a:r>
            <a:r>
              <a:rPr lang="en-GB" sz="900" b="0" i="0" u="none" strike="noStrike" dirty="0">
                <a:solidFill>
                  <a:srgbClr val="212121"/>
                </a:solidFill>
                <a:effectLst/>
                <a:latin typeface="Roboto" panose="02000000000000000000" pitchFamily="2" charset="0"/>
              </a:rPr>
              <a:t>This plot shows the relationship between the number of pregnancies and the diabetes pedigree function. It allows us to examine if there is any correlation between the two variables and whether the diabetes pedigree function differs for individuals with different pregnancy counts.</a:t>
            </a:r>
          </a:p>
          <a:p>
            <a:endParaRPr lang="en-GB" sz="900" b="0" i="0" u="none" strike="noStrike" dirty="0">
              <a:solidFill>
                <a:srgbClr val="212121"/>
              </a:solidFill>
              <a:effectLst/>
              <a:latin typeface="Roboto" panose="02000000000000000000" pitchFamily="2" charset="0"/>
            </a:endParaRPr>
          </a:p>
          <a:p>
            <a:r>
              <a:rPr lang="en-GB" sz="900" b="0" i="0" u="none" strike="noStrike" dirty="0">
                <a:solidFill>
                  <a:srgbClr val="212121"/>
                </a:solidFill>
                <a:effectLst/>
                <a:latin typeface="Roboto" panose="02000000000000000000" pitchFamily="2" charset="0"/>
              </a:rPr>
              <a:t>Overall, the </a:t>
            </a:r>
            <a:r>
              <a:rPr lang="en-GB" sz="900" b="0" i="0" u="none" strike="noStrike" dirty="0" err="1">
                <a:solidFill>
                  <a:srgbClr val="212121"/>
                </a:solidFill>
                <a:effectLst/>
                <a:latin typeface="Roboto" panose="02000000000000000000" pitchFamily="2" charset="0"/>
              </a:rPr>
              <a:t>pairplot</a:t>
            </a:r>
            <a:r>
              <a:rPr lang="en-GB" sz="900" b="0" i="0" u="none" strike="noStrike" dirty="0">
                <a:solidFill>
                  <a:srgbClr val="212121"/>
                </a:solidFill>
                <a:effectLst/>
                <a:latin typeface="Roboto" panose="02000000000000000000" pitchFamily="2" charset="0"/>
              </a:rPr>
              <a:t> provides a comprehensive overview of the relationships between the selected variables and their distributions in the dataset. It helps us identify potential correlations and patterns, and provides a visual representation of how the variables relate to each other in the context of diabetes prediction.</a:t>
            </a:r>
            <a:endParaRPr lang="en-DE" sz="900" dirty="0"/>
          </a:p>
        </p:txBody>
      </p:sp>
    </p:spTree>
    <p:extLst>
      <p:ext uri="{BB962C8B-B14F-4D97-AF65-F5344CB8AC3E}">
        <p14:creationId xmlns:p14="http://schemas.microsoft.com/office/powerpoint/2010/main" val="8674723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5A3CA-5013-AF0E-D2AD-81885F4B0B86}"/>
              </a:ext>
            </a:extLst>
          </p:cNvPr>
          <p:cNvSpPr>
            <a:spLocks noGrp="1"/>
          </p:cNvSpPr>
          <p:nvPr>
            <p:ph type="title"/>
          </p:nvPr>
        </p:nvSpPr>
        <p:spPr/>
        <p:txBody>
          <a:bodyPr>
            <a:normAutofit/>
          </a:bodyPr>
          <a:lstStyle/>
          <a:p>
            <a:r>
              <a:rPr lang="en-GB" sz="2500" dirty="0"/>
              <a:t>Data Visualization: </a:t>
            </a:r>
            <a:r>
              <a:rPr lang="en-GB" sz="2000" dirty="0">
                <a:solidFill>
                  <a:schemeClr val="accent4"/>
                </a:solidFill>
              </a:rPr>
              <a:t>Part 5: Correlation</a:t>
            </a:r>
            <a:endParaRPr lang="en-DE" sz="2000" dirty="0">
              <a:solidFill>
                <a:schemeClr val="accent4"/>
              </a:solidFill>
            </a:endParaRPr>
          </a:p>
        </p:txBody>
      </p:sp>
      <p:sp>
        <p:nvSpPr>
          <p:cNvPr id="5" name="Slide Number Placeholder 4">
            <a:extLst>
              <a:ext uri="{FF2B5EF4-FFF2-40B4-BE49-F238E27FC236}">
                <a16:creationId xmlns:a16="http://schemas.microsoft.com/office/drawing/2014/main" id="{6B407018-43BA-E2BC-EA7D-96FBE194006B}"/>
              </a:ext>
            </a:extLst>
          </p:cNvPr>
          <p:cNvSpPr>
            <a:spLocks noGrp="1"/>
          </p:cNvSpPr>
          <p:nvPr>
            <p:ph type="sldNum" idx="12"/>
          </p:nvPr>
        </p:nvSpPr>
        <p:spPr/>
        <p:txBody>
          <a:bodyPr>
            <a:normAutofit fontScale="92500" lnSpcReduction="20000"/>
          </a:bodyPr>
          <a:lstStyle/>
          <a:p>
            <a:pPr marL="0" lvl="0" indent="0" algn="r" rtl="0">
              <a:spcBef>
                <a:spcPts val="0"/>
              </a:spcBef>
              <a:spcAft>
                <a:spcPts val="0"/>
              </a:spcAft>
              <a:buNone/>
            </a:pPr>
            <a:fld id="{00000000-1234-1234-1234-123412341234}" type="slidenum">
              <a:rPr lang="en" smtClean="0"/>
              <a:t>26</a:t>
            </a:fld>
            <a:endParaRPr lang="en"/>
          </a:p>
        </p:txBody>
      </p:sp>
      <p:sp>
        <p:nvSpPr>
          <p:cNvPr id="7" name="Text Placeholder 2">
            <a:extLst>
              <a:ext uri="{FF2B5EF4-FFF2-40B4-BE49-F238E27FC236}">
                <a16:creationId xmlns:a16="http://schemas.microsoft.com/office/drawing/2014/main" id="{A48E91C7-91B5-A68D-E5A9-8B35E89DC98F}"/>
              </a:ext>
            </a:extLst>
          </p:cNvPr>
          <p:cNvSpPr>
            <a:spLocks noGrp="1"/>
          </p:cNvSpPr>
          <p:nvPr>
            <p:ph type="body" idx="1"/>
          </p:nvPr>
        </p:nvSpPr>
        <p:spPr>
          <a:xfrm>
            <a:off x="4952905" y="982104"/>
            <a:ext cx="3999900" cy="3780568"/>
          </a:xfrm>
        </p:spPr>
        <p:txBody>
          <a:bodyPr>
            <a:normAutofit fontScale="55000" lnSpcReduction="20000"/>
          </a:bodyPr>
          <a:lstStyle/>
          <a:p>
            <a:pPr algn="l"/>
            <a:r>
              <a:rPr lang="en-GB" sz="2000" b="0" i="0" u="none" strike="noStrike" dirty="0">
                <a:solidFill>
                  <a:srgbClr val="212121"/>
                </a:solidFill>
                <a:effectLst/>
                <a:latin typeface="Roboto" panose="02000000000000000000" pitchFamily="2" charset="0"/>
              </a:rPr>
              <a:t>The correlation matrix provides an overview of the relationships between different column headings. </a:t>
            </a:r>
            <a:r>
              <a:rPr lang="en-GB" sz="2000" b="0" i="0" u="none" strike="noStrike" dirty="0">
                <a:solidFill>
                  <a:schemeClr val="accent4"/>
                </a:solidFill>
                <a:effectLst/>
                <a:latin typeface="Roboto" panose="02000000000000000000" pitchFamily="2" charset="0"/>
              </a:rPr>
              <a:t>The maximum correlation coefficient observed is 0.54, which occurs between Age and Number of pregnancies. </a:t>
            </a:r>
            <a:r>
              <a:rPr lang="en-GB" sz="2000" b="0" i="0" u="none" strike="noStrike" dirty="0">
                <a:solidFill>
                  <a:srgbClr val="212121"/>
                </a:solidFill>
                <a:effectLst/>
                <a:latin typeface="Roboto" panose="02000000000000000000" pitchFamily="2" charset="0"/>
              </a:rPr>
              <a:t>This correlation makes intuitive sense, as the number of pregnancies experienced by an individual may be influenced by their age.</a:t>
            </a:r>
          </a:p>
          <a:p>
            <a:pPr algn="l"/>
            <a:endParaRPr lang="en-GB" sz="2000" b="0" i="0" u="none" strike="noStrike" dirty="0">
              <a:solidFill>
                <a:srgbClr val="212121"/>
              </a:solidFill>
              <a:effectLst/>
              <a:latin typeface="Roboto" panose="02000000000000000000" pitchFamily="2" charset="0"/>
            </a:endParaRPr>
          </a:p>
          <a:p>
            <a:pPr algn="l"/>
            <a:r>
              <a:rPr lang="en-GB" sz="2000" b="0" i="0" u="none" strike="noStrike" dirty="0">
                <a:solidFill>
                  <a:srgbClr val="212121"/>
                </a:solidFill>
                <a:effectLst/>
                <a:latin typeface="Roboto" panose="02000000000000000000" pitchFamily="2" charset="0"/>
              </a:rPr>
              <a:t>Additionally, </a:t>
            </a:r>
            <a:r>
              <a:rPr lang="en-GB" sz="2000" b="0" i="0" u="none" strike="noStrike" dirty="0">
                <a:solidFill>
                  <a:schemeClr val="accent4"/>
                </a:solidFill>
                <a:effectLst/>
                <a:latin typeface="Roboto" panose="02000000000000000000" pitchFamily="2" charset="0"/>
              </a:rPr>
              <a:t>the correlation between BMI and skin thickness is notable</a:t>
            </a:r>
            <a:r>
              <a:rPr lang="en-GB" sz="2000" b="0" i="0" u="none" strike="noStrike" dirty="0">
                <a:solidFill>
                  <a:srgbClr val="212121"/>
                </a:solidFill>
                <a:effectLst/>
                <a:latin typeface="Roboto" panose="02000000000000000000" pitchFamily="2" charset="0"/>
              </a:rPr>
              <a:t>, with a correlation coefficient of 0.54. This suggests a relationship between these two variables, indicating that individuals with higher BMI values may tend to have thicker skin.</a:t>
            </a:r>
          </a:p>
          <a:p>
            <a:pPr algn="l"/>
            <a:endParaRPr lang="en-GB" sz="2000" b="0" i="0" u="none" strike="noStrike" dirty="0">
              <a:solidFill>
                <a:srgbClr val="212121"/>
              </a:solidFill>
              <a:effectLst/>
              <a:latin typeface="Roboto" panose="02000000000000000000" pitchFamily="2" charset="0"/>
            </a:endParaRPr>
          </a:p>
          <a:p>
            <a:pPr algn="l"/>
            <a:r>
              <a:rPr lang="en-GB" sz="2000" b="0" i="0" u="none" strike="noStrike" dirty="0">
                <a:solidFill>
                  <a:srgbClr val="212121"/>
                </a:solidFill>
                <a:effectLst/>
                <a:latin typeface="Roboto" panose="02000000000000000000" pitchFamily="2" charset="0"/>
              </a:rPr>
              <a:t>Furthermore, </a:t>
            </a:r>
            <a:r>
              <a:rPr lang="en-GB" sz="2000" b="0" i="0" u="none" strike="noStrike" dirty="0">
                <a:solidFill>
                  <a:schemeClr val="accent4"/>
                </a:solidFill>
                <a:effectLst/>
                <a:latin typeface="Roboto" panose="02000000000000000000" pitchFamily="2" charset="0"/>
              </a:rPr>
              <a:t>the correlation coefficient of 0.4 between Insulin and Glucose indicates a moderate level of correlation</a:t>
            </a:r>
            <a:r>
              <a:rPr lang="en-GB" sz="2000" b="0" i="0" u="none" strike="noStrike" dirty="0">
                <a:solidFill>
                  <a:srgbClr val="212121"/>
                </a:solidFill>
                <a:effectLst/>
                <a:latin typeface="Roboto" panose="02000000000000000000" pitchFamily="2" charset="0"/>
              </a:rPr>
              <a:t> between these variables. This suggests that there may be some association between insulin levels and glucose levels in the dataset.</a:t>
            </a:r>
          </a:p>
        </p:txBody>
      </p:sp>
      <p:pic>
        <p:nvPicPr>
          <p:cNvPr id="8194" name="Picture 2">
            <a:extLst>
              <a:ext uri="{FF2B5EF4-FFF2-40B4-BE49-F238E27FC236}">
                <a16:creationId xmlns:a16="http://schemas.microsoft.com/office/drawing/2014/main" id="{FF8031B0-D0F0-0764-56D7-D06F7FD7AB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05" y="940539"/>
            <a:ext cx="4845800" cy="415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3393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5A3CA-5013-AF0E-D2AD-81885F4B0B86}"/>
              </a:ext>
            </a:extLst>
          </p:cNvPr>
          <p:cNvSpPr>
            <a:spLocks noGrp="1"/>
          </p:cNvSpPr>
          <p:nvPr>
            <p:ph type="title"/>
          </p:nvPr>
        </p:nvSpPr>
        <p:spPr/>
        <p:txBody>
          <a:bodyPr>
            <a:normAutofit/>
          </a:bodyPr>
          <a:lstStyle/>
          <a:p>
            <a:r>
              <a:rPr lang="en-GB" sz="2500" dirty="0"/>
              <a:t>Data Visualization: </a:t>
            </a:r>
            <a:r>
              <a:rPr lang="en-GB" sz="2000" dirty="0">
                <a:solidFill>
                  <a:schemeClr val="accent4"/>
                </a:solidFill>
              </a:rPr>
              <a:t>Part 6: Bar plots</a:t>
            </a:r>
            <a:endParaRPr lang="en-DE" sz="2000" dirty="0">
              <a:solidFill>
                <a:schemeClr val="accent4"/>
              </a:solidFill>
            </a:endParaRPr>
          </a:p>
        </p:txBody>
      </p:sp>
      <p:sp>
        <p:nvSpPr>
          <p:cNvPr id="5" name="Slide Number Placeholder 4">
            <a:extLst>
              <a:ext uri="{FF2B5EF4-FFF2-40B4-BE49-F238E27FC236}">
                <a16:creationId xmlns:a16="http://schemas.microsoft.com/office/drawing/2014/main" id="{6B407018-43BA-E2BC-EA7D-96FBE194006B}"/>
              </a:ext>
            </a:extLst>
          </p:cNvPr>
          <p:cNvSpPr>
            <a:spLocks noGrp="1"/>
          </p:cNvSpPr>
          <p:nvPr>
            <p:ph type="sldNum" idx="12"/>
          </p:nvPr>
        </p:nvSpPr>
        <p:spPr/>
        <p:txBody>
          <a:bodyPr>
            <a:normAutofit fontScale="92500" lnSpcReduction="20000"/>
          </a:bodyPr>
          <a:lstStyle/>
          <a:p>
            <a:pPr marL="0" lvl="0" indent="0" algn="r" rtl="0">
              <a:spcBef>
                <a:spcPts val="0"/>
              </a:spcBef>
              <a:spcAft>
                <a:spcPts val="0"/>
              </a:spcAft>
              <a:buNone/>
            </a:pPr>
            <a:fld id="{00000000-1234-1234-1234-123412341234}" type="slidenum">
              <a:rPr lang="en" smtClean="0"/>
              <a:t>27</a:t>
            </a:fld>
            <a:endParaRPr lang="en"/>
          </a:p>
        </p:txBody>
      </p:sp>
      <p:sp>
        <p:nvSpPr>
          <p:cNvPr id="7" name="Text Placeholder 2">
            <a:extLst>
              <a:ext uri="{FF2B5EF4-FFF2-40B4-BE49-F238E27FC236}">
                <a16:creationId xmlns:a16="http://schemas.microsoft.com/office/drawing/2014/main" id="{A48E91C7-91B5-A68D-E5A9-8B35E89DC98F}"/>
              </a:ext>
            </a:extLst>
          </p:cNvPr>
          <p:cNvSpPr>
            <a:spLocks noGrp="1"/>
          </p:cNvSpPr>
          <p:nvPr>
            <p:ph type="body" idx="1"/>
          </p:nvPr>
        </p:nvSpPr>
        <p:spPr>
          <a:xfrm>
            <a:off x="4952905" y="982104"/>
            <a:ext cx="3999900" cy="3818496"/>
          </a:xfrm>
        </p:spPr>
        <p:txBody>
          <a:bodyPr>
            <a:normAutofit fontScale="40000" lnSpcReduction="20000"/>
          </a:bodyPr>
          <a:lstStyle/>
          <a:p>
            <a:pPr algn="l"/>
            <a:r>
              <a:rPr lang="en-GB" sz="2800" b="0" i="0" u="none" strike="noStrike" dirty="0">
                <a:solidFill>
                  <a:srgbClr val="212121"/>
                </a:solidFill>
                <a:effectLst/>
                <a:latin typeface="Roboto" panose="02000000000000000000" pitchFamily="2" charset="0"/>
              </a:rPr>
              <a:t>The bar plot illustrates the distribution of outcomes (diabetic and non-diabetic) based on body mass index (BMI) categories. </a:t>
            </a:r>
            <a:r>
              <a:rPr lang="en-GB" sz="2800" b="0" i="0" u="sng" strike="noStrike" dirty="0">
                <a:solidFill>
                  <a:srgbClr val="212121"/>
                </a:solidFill>
                <a:effectLst/>
                <a:latin typeface="Roboto" panose="02000000000000000000" pitchFamily="2" charset="0"/>
              </a:rPr>
              <a:t>The BMI categories include "Underweight" (&lt;18.5), "Healthy weight" (18.5-24.9), "Overweight" (25-29.9), and "Obesity" (30+).</a:t>
            </a:r>
          </a:p>
          <a:p>
            <a:pPr algn="l"/>
            <a:endParaRPr lang="en-GB" sz="2800" b="0" i="0" u="sng" strike="noStrike" dirty="0">
              <a:solidFill>
                <a:srgbClr val="212121"/>
              </a:solidFill>
              <a:effectLst/>
              <a:latin typeface="Roboto" panose="02000000000000000000" pitchFamily="2" charset="0"/>
            </a:endParaRPr>
          </a:p>
          <a:p>
            <a:pPr algn="l"/>
            <a:r>
              <a:rPr lang="en-GB" sz="2800" b="0" i="0" u="none" strike="noStrike" dirty="0">
                <a:solidFill>
                  <a:srgbClr val="212121"/>
                </a:solidFill>
                <a:effectLst/>
                <a:latin typeface="Roboto" panose="02000000000000000000" pitchFamily="2" charset="0"/>
              </a:rPr>
              <a:t>In the dataset, there are 4 individuals categorized as </a:t>
            </a:r>
            <a:r>
              <a:rPr lang="en-GB" sz="2800" b="0" i="0" u="none" strike="noStrike" dirty="0">
                <a:solidFill>
                  <a:schemeClr val="accent4"/>
                </a:solidFill>
                <a:effectLst/>
                <a:latin typeface="Roboto" panose="02000000000000000000" pitchFamily="2" charset="0"/>
              </a:rPr>
              <a:t>underweight</a:t>
            </a:r>
            <a:r>
              <a:rPr lang="en-GB" sz="2800" b="0" i="0" u="none" strike="noStrike" dirty="0">
                <a:solidFill>
                  <a:srgbClr val="212121"/>
                </a:solidFill>
                <a:effectLst/>
                <a:latin typeface="Roboto" panose="02000000000000000000" pitchFamily="2" charset="0"/>
              </a:rPr>
              <a:t>, and </a:t>
            </a:r>
            <a:r>
              <a:rPr lang="en-GB" sz="2800" b="0" i="0" u="none" strike="noStrike" dirty="0">
                <a:solidFill>
                  <a:schemeClr val="accent4"/>
                </a:solidFill>
                <a:effectLst/>
                <a:latin typeface="Roboto" panose="02000000000000000000" pitchFamily="2" charset="0"/>
              </a:rPr>
              <a:t>none of them are diabetic</a:t>
            </a:r>
            <a:r>
              <a:rPr lang="en-GB" sz="2800" b="0" i="0" u="none" strike="noStrike" dirty="0">
                <a:solidFill>
                  <a:srgbClr val="212121"/>
                </a:solidFill>
                <a:effectLst/>
                <a:latin typeface="Roboto" panose="02000000000000000000" pitchFamily="2" charset="0"/>
              </a:rPr>
              <a:t>. The </a:t>
            </a:r>
            <a:r>
              <a:rPr lang="en-GB" sz="2800" b="0" i="0" u="none" strike="noStrike" dirty="0">
                <a:solidFill>
                  <a:srgbClr val="00B050"/>
                </a:solidFill>
                <a:effectLst/>
                <a:latin typeface="Roboto" panose="02000000000000000000" pitchFamily="2" charset="0"/>
              </a:rPr>
              <a:t>healthy weight </a:t>
            </a:r>
            <a:r>
              <a:rPr lang="en-GB" sz="2800" b="0" i="0" u="none" strike="noStrike" dirty="0">
                <a:solidFill>
                  <a:srgbClr val="212121"/>
                </a:solidFill>
                <a:effectLst/>
                <a:latin typeface="Roboto" panose="02000000000000000000" pitchFamily="2" charset="0"/>
              </a:rPr>
              <a:t>range consists of </a:t>
            </a:r>
            <a:r>
              <a:rPr lang="en-GB" sz="2800" b="0" i="0" u="none" strike="noStrike" dirty="0">
                <a:solidFill>
                  <a:srgbClr val="00B050"/>
                </a:solidFill>
                <a:effectLst/>
                <a:latin typeface="Roboto" panose="02000000000000000000" pitchFamily="2" charset="0"/>
              </a:rPr>
              <a:t>95 non-diabetic </a:t>
            </a:r>
            <a:r>
              <a:rPr lang="en-GB" sz="2800" b="0" i="0" u="none" strike="noStrike" dirty="0">
                <a:solidFill>
                  <a:srgbClr val="212121"/>
                </a:solidFill>
                <a:effectLst/>
                <a:latin typeface="Roboto" panose="02000000000000000000" pitchFamily="2" charset="0"/>
              </a:rPr>
              <a:t>individuals and a small count of 7 diabetic individuals.</a:t>
            </a:r>
          </a:p>
          <a:p>
            <a:pPr algn="l"/>
            <a:endParaRPr lang="en-GB" sz="2800" b="0" i="0" u="none" strike="noStrike" dirty="0">
              <a:solidFill>
                <a:srgbClr val="212121"/>
              </a:solidFill>
              <a:effectLst/>
              <a:latin typeface="Roboto" panose="02000000000000000000" pitchFamily="2" charset="0"/>
            </a:endParaRPr>
          </a:p>
          <a:p>
            <a:pPr algn="l"/>
            <a:r>
              <a:rPr lang="en-GB" sz="2800" b="0" i="0" u="none" strike="noStrike" dirty="0">
                <a:solidFill>
                  <a:srgbClr val="212121"/>
                </a:solidFill>
                <a:effectLst/>
                <a:latin typeface="Roboto" panose="02000000000000000000" pitchFamily="2" charset="0"/>
              </a:rPr>
              <a:t>For the overweight range, there are 139 non-diabetic individuals and 40 diabetic individuals. However, </a:t>
            </a:r>
            <a:r>
              <a:rPr lang="en-GB" sz="2800" b="0" i="0" u="none" strike="noStrike" dirty="0">
                <a:solidFill>
                  <a:schemeClr val="accent4"/>
                </a:solidFill>
                <a:effectLst/>
                <a:latin typeface="Roboto" panose="02000000000000000000" pitchFamily="2" charset="0"/>
              </a:rPr>
              <a:t>the highest count of diabetic patients is observed in the "Obesity" category </a:t>
            </a:r>
            <a:r>
              <a:rPr lang="en-GB" sz="2800" b="0" i="0" u="none" strike="noStrike" dirty="0">
                <a:solidFill>
                  <a:srgbClr val="212121"/>
                </a:solidFill>
                <a:effectLst/>
                <a:latin typeface="Roboto" panose="02000000000000000000" pitchFamily="2" charset="0"/>
              </a:rPr>
              <a:t>(BMI 30+), with 221 individuals, along with the highest count of non-diabetic patients (262). It is noteworthy that individuals with a BMI of 30+ make up a significant proportion of the studied population.</a:t>
            </a:r>
          </a:p>
          <a:p>
            <a:pPr algn="l"/>
            <a:r>
              <a:rPr lang="en-GB" sz="2800" b="0" i="0" u="none" strike="noStrike" dirty="0">
                <a:solidFill>
                  <a:srgbClr val="212121"/>
                </a:solidFill>
                <a:effectLst/>
                <a:latin typeface="Roboto" panose="02000000000000000000" pitchFamily="2" charset="0"/>
              </a:rPr>
              <a:t>These findings highlight the association between BMI categories and the prevalence of diabetes, with the highest risk observed in the obesity category.</a:t>
            </a:r>
          </a:p>
        </p:txBody>
      </p:sp>
      <p:pic>
        <p:nvPicPr>
          <p:cNvPr id="3" name="Picture 2">
            <a:extLst>
              <a:ext uri="{FF2B5EF4-FFF2-40B4-BE49-F238E27FC236}">
                <a16:creationId xmlns:a16="http://schemas.microsoft.com/office/drawing/2014/main" id="{68F69E70-A7FB-7FD6-97E4-FE16434E247D}"/>
              </a:ext>
            </a:extLst>
          </p:cNvPr>
          <p:cNvPicPr>
            <a:picLocks noChangeAspect="1"/>
          </p:cNvPicPr>
          <p:nvPr/>
        </p:nvPicPr>
        <p:blipFill>
          <a:blip r:embed="rId2"/>
          <a:stretch>
            <a:fillRect/>
          </a:stretch>
        </p:blipFill>
        <p:spPr>
          <a:xfrm>
            <a:off x="0" y="1304717"/>
            <a:ext cx="4952905" cy="2534066"/>
          </a:xfrm>
          <a:prstGeom prst="rect">
            <a:avLst/>
          </a:prstGeom>
        </p:spPr>
      </p:pic>
      <p:grpSp>
        <p:nvGrpSpPr>
          <p:cNvPr id="4" name="Google Shape;263;p31">
            <a:extLst>
              <a:ext uri="{FF2B5EF4-FFF2-40B4-BE49-F238E27FC236}">
                <a16:creationId xmlns:a16="http://schemas.microsoft.com/office/drawing/2014/main" id="{6773EF53-D438-1870-D24D-D8A3EE5348CB}"/>
              </a:ext>
            </a:extLst>
          </p:cNvPr>
          <p:cNvGrpSpPr/>
          <p:nvPr/>
        </p:nvGrpSpPr>
        <p:grpSpPr>
          <a:xfrm>
            <a:off x="439925" y="3891880"/>
            <a:ext cx="1007893" cy="1007892"/>
            <a:chOff x="5530800" y="2137000"/>
            <a:chExt cx="1104178" cy="1104176"/>
          </a:xfrm>
        </p:grpSpPr>
        <p:sp>
          <p:nvSpPr>
            <p:cNvPr id="6" name="Google Shape;264;p31">
              <a:extLst>
                <a:ext uri="{FF2B5EF4-FFF2-40B4-BE49-F238E27FC236}">
                  <a16:creationId xmlns:a16="http://schemas.microsoft.com/office/drawing/2014/main" id="{04A4AF2E-8F32-8CC4-5A92-3BFE1D51BA04}"/>
                </a:ext>
              </a:extLst>
            </p:cNvPr>
            <p:cNvSpPr/>
            <p:nvPr/>
          </p:nvSpPr>
          <p:spPr>
            <a:xfrm>
              <a:off x="5530800" y="2238576"/>
              <a:ext cx="1002600" cy="10026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5;p31">
              <a:extLst>
                <a:ext uri="{FF2B5EF4-FFF2-40B4-BE49-F238E27FC236}">
                  <a16:creationId xmlns:a16="http://schemas.microsoft.com/office/drawing/2014/main" id="{CC183398-FFA6-5CE0-084F-466B9BF727A9}"/>
                </a:ext>
              </a:extLst>
            </p:cNvPr>
            <p:cNvSpPr/>
            <p:nvPr/>
          </p:nvSpPr>
          <p:spPr>
            <a:xfrm>
              <a:off x="5632378" y="2137000"/>
              <a:ext cx="1002600" cy="10026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747737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5A3CA-5013-AF0E-D2AD-81885F4B0B86}"/>
              </a:ext>
            </a:extLst>
          </p:cNvPr>
          <p:cNvSpPr>
            <a:spLocks noGrp="1"/>
          </p:cNvSpPr>
          <p:nvPr>
            <p:ph type="title"/>
          </p:nvPr>
        </p:nvSpPr>
        <p:spPr/>
        <p:txBody>
          <a:bodyPr>
            <a:normAutofit/>
          </a:bodyPr>
          <a:lstStyle/>
          <a:p>
            <a:r>
              <a:rPr lang="en-GB" sz="2500" dirty="0"/>
              <a:t>Data Visualization: </a:t>
            </a:r>
            <a:r>
              <a:rPr lang="en-GB" sz="2000" dirty="0">
                <a:solidFill>
                  <a:schemeClr val="accent4"/>
                </a:solidFill>
              </a:rPr>
              <a:t>Part 7: Bar plots</a:t>
            </a:r>
            <a:endParaRPr lang="en-DE" sz="2000" dirty="0">
              <a:solidFill>
                <a:schemeClr val="accent4"/>
              </a:solidFill>
            </a:endParaRPr>
          </a:p>
        </p:txBody>
      </p:sp>
      <p:sp>
        <p:nvSpPr>
          <p:cNvPr id="5" name="Slide Number Placeholder 4">
            <a:extLst>
              <a:ext uri="{FF2B5EF4-FFF2-40B4-BE49-F238E27FC236}">
                <a16:creationId xmlns:a16="http://schemas.microsoft.com/office/drawing/2014/main" id="{6B407018-43BA-E2BC-EA7D-96FBE194006B}"/>
              </a:ext>
            </a:extLst>
          </p:cNvPr>
          <p:cNvSpPr>
            <a:spLocks noGrp="1"/>
          </p:cNvSpPr>
          <p:nvPr>
            <p:ph type="sldNum" idx="12"/>
          </p:nvPr>
        </p:nvSpPr>
        <p:spPr/>
        <p:txBody>
          <a:bodyPr>
            <a:normAutofit fontScale="92500" lnSpcReduction="20000"/>
          </a:bodyPr>
          <a:lstStyle/>
          <a:p>
            <a:pPr marL="0" lvl="0" indent="0" algn="r" rtl="0">
              <a:spcBef>
                <a:spcPts val="0"/>
              </a:spcBef>
              <a:spcAft>
                <a:spcPts val="0"/>
              </a:spcAft>
              <a:buNone/>
            </a:pPr>
            <a:fld id="{00000000-1234-1234-1234-123412341234}" type="slidenum">
              <a:rPr lang="en" smtClean="0"/>
              <a:t>28</a:t>
            </a:fld>
            <a:endParaRPr lang="en"/>
          </a:p>
        </p:txBody>
      </p:sp>
      <p:sp>
        <p:nvSpPr>
          <p:cNvPr id="7" name="Text Placeholder 2">
            <a:extLst>
              <a:ext uri="{FF2B5EF4-FFF2-40B4-BE49-F238E27FC236}">
                <a16:creationId xmlns:a16="http://schemas.microsoft.com/office/drawing/2014/main" id="{A48E91C7-91B5-A68D-E5A9-8B35E89DC98F}"/>
              </a:ext>
            </a:extLst>
          </p:cNvPr>
          <p:cNvSpPr>
            <a:spLocks noGrp="1"/>
          </p:cNvSpPr>
          <p:nvPr>
            <p:ph type="body" idx="1"/>
          </p:nvPr>
        </p:nvSpPr>
        <p:spPr>
          <a:xfrm>
            <a:off x="4952905" y="982104"/>
            <a:ext cx="3999900" cy="3818496"/>
          </a:xfrm>
        </p:spPr>
        <p:txBody>
          <a:bodyPr>
            <a:normAutofit fontScale="25000" lnSpcReduction="20000"/>
          </a:bodyPr>
          <a:lstStyle/>
          <a:p>
            <a:pPr algn="l"/>
            <a:r>
              <a:rPr lang="en-GB" sz="3600" b="0" i="0" u="none" strike="noStrike" dirty="0">
                <a:solidFill>
                  <a:srgbClr val="212121"/>
                </a:solidFill>
                <a:effectLst/>
                <a:latin typeface="Roboto" panose="02000000000000000000" pitchFamily="2" charset="0"/>
              </a:rPr>
              <a:t>The bar plot represents the distribution of outcomes (diabetic and non-diabetic) based on different age ranges. The age ranges are categorized as "Young" (&lt;25 years old), "Adult" (25-39 years old), "Senior" (40-59 years old), and "Old" (60+ years old).</a:t>
            </a:r>
          </a:p>
          <a:p>
            <a:pPr algn="l"/>
            <a:r>
              <a:rPr lang="en-GB" sz="3600" b="0" i="0" u="none" strike="noStrike" dirty="0">
                <a:solidFill>
                  <a:srgbClr val="212121"/>
                </a:solidFill>
                <a:effectLst/>
                <a:latin typeface="Roboto" panose="02000000000000000000" pitchFamily="2" charset="0"/>
              </a:rPr>
              <a:t>In the dataset, the </a:t>
            </a:r>
            <a:r>
              <a:rPr lang="en-GB" sz="3600" b="0" i="0" u="none" strike="noStrike" dirty="0">
                <a:solidFill>
                  <a:schemeClr val="accent4"/>
                </a:solidFill>
                <a:effectLst/>
                <a:latin typeface="Roboto" panose="02000000000000000000" pitchFamily="2" charset="0"/>
              </a:rPr>
              <a:t>"Young" </a:t>
            </a:r>
            <a:r>
              <a:rPr lang="en-GB" sz="3600" b="0" i="0" u="none" strike="noStrike" dirty="0">
                <a:solidFill>
                  <a:srgbClr val="212121"/>
                </a:solidFill>
                <a:effectLst/>
                <a:latin typeface="Roboto" panose="02000000000000000000" pitchFamily="2" charset="0"/>
              </a:rPr>
              <a:t>age range (less than 25 years old) has a total of 188 non-diabetic individuals and 31 diabetic individuals. This suggests that a larger proportion of individuals in this age range </a:t>
            </a:r>
            <a:r>
              <a:rPr lang="en-GB" sz="3600" b="0" i="0" u="none" strike="noStrike" dirty="0">
                <a:solidFill>
                  <a:schemeClr val="accent4"/>
                </a:solidFill>
                <a:effectLst/>
                <a:latin typeface="Roboto" panose="02000000000000000000" pitchFamily="2" charset="0"/>
              </a:rPr>
              <a:t>are non-diabetic</a:t>
            </a:r>
            <a:r>
              <a:rPr lang="en-GB" sz="3600" b="0" i="0" u="none" strike="noStrike" dirty="0">
                <a:solidFill>
                  <a:srgbClr val="212121"/>
                </a:solidFill>
                <a:effectLst/>
                <a:latin typeface="Roboto" panose="02000000000000000000" pitchFamily="2" charset="0"/>
              </a:rPr>
              <a:t>.</a:t>
            </a:r>
          </a:p>
          <a:p>
            <a:pPr algn="l"/>
            <a:r>
              <a:rPr lang="en-GB" sz="3600" b="0" i="0" u="none" strike="noStrike" dirty="0">
                <a:solidFill>
                  <a:srgbClr val="212121"/>
                </a:solidFill>
                <a:effectLst/>
                <a:latin typeface="Roboto" panose="02000000000000000000" pitchFamily="2" charset="0"/>
              </a:rPr>
              <a:t>The </a:t>
            </a:r>
            <a:r>
              <a:rPr lang="en-GB" sz="3600" b="0" i="0" u="none" strike="noStrike" dirty="0">
                <a:solidFill>
                  <a:srgbClr val="00B050"/>
                </a:solidFill>
                <a:effectLst/>
                <a:latin typeface="Roboto" panose="02000000000000000000" pitchFamily="2" charset="0"/>
              </a:rPr>
              <a:t>"Adult" </a:t>
            </a:r>
            <a:r>
              <a:rPr lang="en-GB" sz="3600" b="0" i="0" u="none" strike="noStrike" dirty="0">
                <a:solidFill>
                  <a:srgbClr val="212121"/>
                </a:solidFill>
                <a:effectLst/>
                <a:latin typeface="Roboto" panose="02000000000000000000" pitchFamily="2" charset="0"/>
              </a:rPr>
              <a:t>age range (25-39 years old) shows a higher count of diabetics with 129 individuals, while 213 individuals in this age range are non-diabetic. </a:t>
            </a:r>
            <a:r>
              <a:rPr lang="en-GB" sz="3600" b="0" i="0" u="none" strike="noStrike" dirty="0">
                <a:solidFill>
                  <a:srgbClr val="00B050"/>
                </a:solidFill>
                <a:effectLst/>
                <a:latin typeface="Roboto" panose="02000000000000000000" pitchFamily="2" charset="0"/>
              </a:rPr>
              <a:t>This indicates that the prevalence of diabetes is relatively higher in the adult age group compared to the young age group.</a:t>
            </a:r>
          </a:p>
          <a:p>
            <a:pPr algn="l"/>
            <a:r>
              <a:rPr lang="en-GB" sz="3600" b="0" i="0" u="none" strike="noStrike" dirty="0">
                <a:solidFill>
                  <a:srgbClr val="212121"/>
                </a:solidFill>
                <a:effectLst/>
                <a:latin typeface="Roboto" panose="02000000000000000000" pitchFamily="2" charset="0"/>
              </a:rPr>
              <a:t>Moving on to the </a:t>
            </a:r>
            <a:r>
              <a:rPr lang="en-GB" sz="3600" b="0" i="0" u="none" strike="noStrike" dirty="0">
                <a:solidFill>
                  <a:srgbClr val="7030A0"/>
                </a:solidFill>
                <a:effectLst/>
                <a:latin typeface="Roboto" panose="02000000000000000000" pitchFamily="2" charset="0"/>
              </a:rPr>
              <a:t>"Senior" </a:t>
            </a:r>
            <a:r>
              <a:rPr lang="en-GB" sz="3600" b="0" i="0" u="none" strike="noStrike" dirty="0">
                <a:solidFill>
                  <a:srgbClr val="212121"/>
                </a:solidFill>
                <a:effectLst/>
                <a:latin typeface="Roboto" panose="02000000000000000000" pitchFamily="2" charset="0"/>
              </a:rPr>
              <a:t>age range (40-59 years old), there are 99 individuals classified as diabetics and 76 individuals classified as non-diabetics. </a:t>
            </a:r>
            <a:r>
              <a:rPr lang="en-GB" sz="3600" b="0" i="0" u="none" strike="noStrike" dirty="0">
                <a:solidFill>
                  <a:srgbClr val="7030A0"/>
                </a:solidFill>
                <a:effectLst/>
                <a:latin typeface="Roboto" panose="02000000000000000000" pitchFamily="2" charset="0"/>
              </a:rPr>
              <a:t>This suggests a relatively higher prevalence of diabetes in the senior age group compared to the non-diabetic population.</a:t>
            </a:r>
          </a:p>
          <a:p>
            <a:pPr algn="l"/>
            <a:r>
              <a:rPr lang="en-GB" sz="3600" b="0" i="0" u="none" strike="noStrike" dirty="0">
                <a:solidFill>
                  <a:srgbClr val="212121"/>
                </a:solidFill>
                <a:effectLst/>
                <a:latin typeface="Roboto" panose="02000000000000000000" pitchFamily="2" charset="0"/>
              </a:rPr>
              <a:t>Finally, in the </a:t>
            </a:r>
            <a:r>
              <a:rPr lang="en-GB" sz="3600" b="0" i="0" u="none" strike="noStrike" dirty="0">
                <a:solidFill>
                  <a:srgbClr val="0070C0"/>
                </a:solidFill>
                <a:effectLst/>
                <a:latin typeface="Roboto" panose="02000000000000000000" pitchFamily="2" charset="0"/>
              </a:rPr>
              <a:t>"Old" </a:t>
            </a:r>
            <a:r>
              <a:rPr lang="en-GB" sz="3600" b="0" i="0" u="none" strike="noStrike" dirty="0">
                <a:solidFill>
                  <a:srgbClr val="212121"/>
                </a:solidFill>
                <a:effectLst/>
                <a:latin typeface="Roboto" panose="02000000000000000000" pitchFamily="2" charset="0"/>
              </a:rPr>
              <a:t>age range (60+ years old), there are 9 individuals classified as diabetics and 23 individuals classified as non-diabetics. </a:t>
            </a:r>
            <a:r>
              <a:rPr lang="en-GB" sz="3600" b="0" i="0" u="none" strike="noStrike" dirty="0">
                <a:solidFill>
                  <a:srgbClr val="0070C0"/>
                </a:solidFill>
                <a:effectLst/>
                <a:latin typeface="Roboto" panose="02000000000000000000" pitchFamily="2" charset="0"/>
              </a:rPr>
              <a:t>This age range has a smaller sample size, indicating a lower prevalence of diabetes compared to the non-diabetic population.</a:t>
            </a:r>
          </a:p>
          <a:p>
            <a:pPr algn="l"/>
            <a:r>
              <a:rPr lang="en-GB" sz="3600" b="0" i="0" u="none" strike="noStrike" dirty="0">
                <a:solidFill>
                  <a:srgbClr val="212121"/>
                </a:solidFill>
                <a:effectLst/>
                <a:latin typeface="Roboto" panose="02000000000000000000" pitchFamily="2" charset="0"/>
              </a:rPr>
              <a:t>Overall, the bar plot provides a visual representation of the distribution of outcomes across different age ranges. It allows us to observe the varying prevalence of diabetes among different age groups, with the highest count in the adult age range and relatively lower counts in the other age groups.</a:t>
            </a:r>
          </a:p>
        </p:txBody>
      </p:sp>
      <p:pic>
        <p:nvPicPr>
          <p:cNvPr id="8" name="Picture 7">
            <a:extLst>
              <a:ext uri="{FF2B5EF4-FFF2-40B4-BE49-F238E27FC236}">
                <a16:creationId xmlns:a16="http://schemas.microsoft.com/office/drawing/2014/main" id="{0CE8D13E-E586-17A4-9DA3-9E6FF4A030E3}"/>
              </a:ext>
            </a:extLst>
          </p:cNvPr>
          <p:cNvPicPr>
            <a:picLocks noChangeAspect="1"/>
          </p:cNvPicPr>
          <p:nvPr/>
        </p:nvPicPr>
        <p:blipFill>
          <a:blip r:embed="rId2"/>
          <a:stretch>
            <a:fillRect/>
          </a:stretch>
        </p:blipFill>
        <p:spPr>
          <a:xfrm>
            <a:off x="0" y="1318137"/>
            <a:ext cx="4952905" cy="2507225"/>
          </a:xfrm>
          <a:prstGeom prst="rect">
            <a:avLst/>
          </a:prstGeom>
        </p:spPr>
      </p:pic>
      <p:grpSp>
        <p:nvGrpSpPr>
          <p:cNvPr id="12" name="Google Shape;248;p31">
            <a:extLst>
              <a:ext uri="{FF2B5EF4-FFF2-40B4-BE49-F238E27FC236}">
                <a16:creationId xmlns:a16="http://schemas.microsoft.com/office/drawing/2014/main" id="{4F2E750A-C122-197E-615D-B16E3274632F}"/>
              </a:ext>
            </a:extLst>
          </p:cNvPr>
          <p:cNvGrpSpPr/>
          <p:nvPr/>
        </p:nvGrpSpPr>
        <p:grpSpPr>
          <a:xfrm rot="8100000">
            <a:off x="449064" y="4284138"/>
            <a:ext cx="974676" cy="792284"/>
            <a:chOff x="521400" y="3135325"/>
            <a:chExt cx="1067700" cy="867900"/>
          </a:xfrm>
        </p:grpSpPr>
        <p:sp>
          <p:nvSpPr>
            <p:cNvPr id="13" name="Google Shape;249;p31">
              <a:extLst>
                <a:ext uri="{FF2B5EF4-FFF2-40B4-BE49-F238E27FC236}">
                  <a16:creationId xmlns:a16="http://schemas.microsoft.com/office/drawing/2014/main" id="{B00913E6-879A-47BF-DBEE-160C9722D257}"/>
                </a:ext>
              </a:extLst>
            </p:cNvPr>
            <p:cNvSpPr/>
            <p:nvPr/>
          </p:nvSpPr>
          <p:spPr>
            <a:xfrm>
              <a:off x="521400" y="3211525"/>
              <a:ext cx="915300" cy="791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0;p31">
              <a:extLst>
                <a:ext uri="{FF2B5EF4-FFF2-40B4-BE49-F238E27FC236}">
                  <a16:creationId xmlns:a16="http://schemas.microsoft.com/office/drawing/2014/main" id="{4A542E84-5DD1-EAE4-8878-991D3D2EC501}"/>
                </a:ext>
              </a:extLst>
            </p:cNvPr>
            <p:cNvSpPr/>
            <p:nvPr/>
          </p:nvSpPr>
          <p:spPr>
            <a:xfrm>
              <a:off x="673800" y="3135325"/>
              <a:ext cx="915300" cy="7917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5743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5A3CA-5013-AF0E-D2AD-81885F4B0B86}"/>
              </a:ext>
            </a:extLst>
          </p:cNvPr>
          <p:cNvSpPr>
            <a:spLocks noGrp="1"/>
          </p:cNvSpPr>
          <p:nvPr>
            <p:ph type="title"/>
          </p:nvPr>
        </p:nvSpPr>
        <p:spPr/>
        <p:txBody>
          <a:bodyPr>
            <a:normAutofit/>
          </a:bodyPr>
          <a:lstStyle/>
          <a:p>
            <a:r>
              <a:rPr lang="en-GB" sz="2500" dirty="0"/>
              <a:t>Data Visualization: </a:t>
            </a:r>
            <a:r>
              <a:rPr lang="en-GB" sz="2000" dirty="0">
                <a:solidFill>
                  <a:schemeClr val="accent4"/>
                </a:solidFill>
              </a:rPr>
              <a:t>Part 7: Violin plots</a:t>
            </a:r>
            <a:endParaRPr lang="en-DE" sz="2000" dirty="0">
              <a:solidFill>
                <a:schemeClr val="accent4"/>
              </a:solidFill>
            </a:endParaRPr>
          </a:p>
        </p:txBody>
      </p:sp>
      <p:sp>
        <p:nvSpPr>
          <p:cNvPr id="5" name="Slide Number Placeholder 4">
            <a:extLst>
              <a:ext uri="{FF2B5EF4-FFF2-40B4-BE49-F238E27FC236}">
                <a16:creationId xmlns:a16="http://schemas.microsoft.com/office/drawing/2014/main" id="{6B407018-43BA-E2BC-EA7D-96FBE194006B}"/>
              </a:ext>
            </a:extLst>
          </p:cNvPr>
          <p:cNvSpPr>
            <a:spLocks noGrp="1"/>
          </p:cNvSpPr>
          <p:nvPr>
            <p:ph type="sldNum" idx="12"/>
          </p:nvPr>
        </p:nvSpPr>
        <p:spPr/>
        <p:txBody>
          <a:bodyPr>
            <a:normAutofit fontScale="92500" lnSpcReduction="20000"/>
          </a:bodyPr>
          <a:lstStyle/>
          <a:p>
            <a:pPr marL="0" lvl="0" indent="0" algn="r" rtl="0">
              <a:spcBef>
                <a:spcPts val="0"/>
              </a:spcBef>
              <a:spcAft>
                <a:spcPts val="0"/>
              </a:spcAft>
              <a:buNone/>
            </a:pPr>
            <a:fld id="{00000000-1234-1234-1234-123412341234}" type="slidenum">
              <a:rPr lang="en" smtClean="0"/>
              <a:t>29</a:t>
            </a:fld>
            <a:endParaRPr lang="en"/>
          </a:p>
        </p:txBody>
      </p:sp>
      <p:sp>
        <p:nvSpPr>
          <p:cNvPr id="7" name="Text Placeholder 2">
            <a:extLst>
              <a:ext uri="{FF2B5EF4-FFF2-40B4-BE49-F238E27FC236}">
                <a16:creationId xmlns:a16="http://schemas.microsoft.com/office/drawing/2014/main" id="{A48E91C7-91B5-A68D-E5A9-8B35E89DC98F}"/>
              </a:ext>
            </a:extLst>
          </p:cNvPr>
          <p:cNvSpPr>
            <a:spLocks noGrp="1"/>
          </p:cNvSpPr>
          <p:nvPr>
            <p:ph type="body" idx="1"/>
          </p:nvPr>
        </p:nvSpPr>
        <p:spPr>
          <a:xfrm>
            <a:off x="4952905" y="982104"/>
            <a:ext cx="3999900" cy="3818496"/>
          </a:xfrm>
        </p:spPr>
        <p:txBody>
          <a:bodyPr>
            <a:normAutofit fontScale="25000" lnSpcReduction="20000"/>
          </a:bodyPr>
          <a:lstStyle/>
          <a:p>
            <a:pPr algn="l"/>
            <a:r>
              <a:rPr lang="en-GB" sz="4400" b="0" i="0" u="none" strike="noStrike" dirty="0">
                <a:solidFill>
                  <a:srgbClr val="212121"/>
                </a:solidFill>
                <a:effectLst/>
                <a:latin typeface="Roboto" panose="02000000000000000000" pitchFamily="2" charset="0"/>
              </a:rPr>
              <a:t>The violin plots effectively depict the differences between the BMI distributions of diabetic and non-diabetic individuals.</a:t>
            </a:r>
          </a:p>
          <a:p>
            <a:pPr algn="l"/>
            <a:endParaRPr lang="en-GB" sz="4400" b="0" i="0" u="none" strike="noStrike" dirty="0">
              <a:solidFill>
                <a:srgbClr val="212121"/>
              </a:solidFill>
              <a:effectLst/>
              <a:latin typeface="Roboto" panose="02000000000000000000" pitchFamily="2" charset="0"/>
            </a:endParaRPr>
          </a:p>
          <a:p>
            <a:pPr algn="l"/>
            <a:r>
              <a:rPr lang="en-GB" sz="4400" b="0" i="0" u="none" strike="noStrike" dirty="0">
                <a:solidFill>
                  <a:schemeClr val="accent4"/>
                </a:solidFill>
                <a:effectLst/>
                <a:latin typeface="Roboto" panose="02000000000000000000" pitchFamily="2" charset="0"/>
              </a:rPr>
              <a:t>Median Comparison: </a:t>
            </a:r>
            <a:r>
              <a:rPr lang="en-GB" sz="4400" b="0" i="0" u="none" strike="noStrike" dirty="0">
                <a:solidFill>
                  <a:srgbClr val="212121"/>
                </a:solidFill>
                <a:effectLst/>
                <a:latin typeface="Roboto" panose="02000000000000000000" pitchFamily="2" charset="0"/>
              </a:rPr>
              <a:t>The median of the diabetic group is visibly higher than the median of the non-diabetic group. This indicates that, on average, diabetic individuals tend to have higher BMI values in the variable being visualized</a:t>
            </a:r>
          </a:p>
          <a:p>
            <a:pPr algn="l"/>
            <a:endParaRPr lang="en-GB" sz="4400" b="0" i="0" u="none" strike="noStrike" dirty="0">
              <a:solidFill>
                <a:srgbClr val="212121"/>
              </a:solidFill>
              <a:effectLst/>
              <a:latin typeface="Roboto" panose="02000000000000000000" pitchFamily="2" charset="0"/>
            </a:endParaRPr>
          </a:p>
          <a:p>
            <a:pPr algn="l"/>
            <a:r>
              <a:rPr lang="en-GB" sz="4400" b="0" i="0" u="none" strike="noStrike" dirty="0">
                <a:solidFill>
                  <a:schemeClr val="accent4"/>
                </a:solidFill>
                <a:effectLst/>
                <a:latin typeface="Roboto" panose="02000000000000000000" pitchFamily="2" charset="0"/>
              </a:rPr>
              <a:t>Whisker Comparison:</a:t>
            </a:r>
            <a:r>
              <a:rPr lang="en-GB" sz="4400" b="0" i="0" u="none" strike="noStrike" dirty="0">
                <a:solidFill>
                  <a:srgbClr val="212121"/>
                </a:solidFill>
                <a:effectLst/>
                <a:latin typeface="Roboto" panose="02000000000000000000" pitchFamily="2" charset="0"/>
              </a:rPr>
              <a:t> The whiskers, representing the extent of the distribution, tend to be longer or wider in the diabetic group compared to the non-diabetic group. This suggests a greater range or variability in the variable among diabetic individuals.</a:t>
            </a:r>
          </a:p>
          <a:p>
            <a:pPr algn="l"/>
            <a:endParaRPr lang="en-GB" sz="4400" b="0" i="0" u="none" strike="noStrike" dirty="0">
              <a:solidFill>
                <a:srgbClr val="212121"/>
              </a:solidFill>
              <a:effectLst/>
              <a:latin typeface="Roboto" panose="02000000000000000000" pitchFamily="2" charset="0"/>
            </a:endParaRPr>
          </a:p>
          <a:p>
            <a:pPr algn="l"/>
            <a:r>
              <a:rPr lang="en-GB" sz="4400" b="0" i="0" u="none" strike="noStrike" dirty="0">
                <a:solidFill>
                  <a:schemeClr val="accent4"/>
                </a:solidFill>
                <a:effectLst/>
                <a:latin typeface="Roboto" panose="02000000000000000000" pitchFamily="2" charset="0"/>
              </a:rPr>
              <a:t>Probability Density: </a:t>
            </a:r>
            <a:r>
              <a:rPr lang="en-GB" sz="4400" b="0" i="0" u="none" strike="noStrike" dirty="0">
                <a:solidFill>
                  <a:srgbClr val="212121"/>
                </a:solidFill>
                <a:effectLst/>
                <a:latin typeface="Roboto" panose="02000000000000000000" pitchFamily="2" charset="0"/>
              </a:rPr>
              <a:t>The width or extension of the violin plot around the interquartile range (IQR) is indicative of the probability density. In the case of the diabetic group, the wider section around the IQR suggests a higher probability or concentration of individuals within that range.</a:t>
            </a:r>
          </a:p>
        </p:txBody>
      </p:sp>
      <p:pic>
        <p:nvPicPr>
          <p:cNvPr id="6" name="Picture 5">
            <a:extLst>
              <a:ext uri="{FF2B5EF4-FFF2-40B4-BE49-F238E27FC236}">
                <a16:creationId xmlns:a16="http://schemas.microsoft.com/office/drawing/2014/main" id="{C95AE5C9-7061-17C7-400A-D3B734DE7E53}"/>
              </a:ext>
            </a:extLst>
          </p:cNvPr>
          <p:cNvPicPr>
            <a:picLocks noChangeAspect="1"/>
          </p:cNvPicPr>
          <p:nvPr/>
        </p:nvPicPr>
        <p:blipFill>
          <a:blip r:embed="rId2"/>
          <a:stretch>
            <a:fillRect/>
          </a:stretch>
        </p:blipFill>
        <p:spPr>
          <a:xfrm>
            <a:off x="66502" y="1088414"/>
            <a:ext cx="4704162" cy="3605876"/>
          </a:xfrm>
          <a:prstGeom prst="rect">
            <a:avLst/>
          </a:prstGeom>
        </p:spPr>
      </p:pic>
    </p:spTree>
    <p:extLst>
      <p:ext uri="{BB962C8B-B14F-4D97-AF65-F5344CB8AC3E}">
        <p14:creationId xmlns:p14="http://schemas.microsoft.com/office/powerpoint/2010/main" val="3753597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42"/>
          <p:cNvSpPr txBox="1">
            <a:spLocks noGrp="1"/>
          </p:cNvSpPr>
          <p:nvPr>
            <p:ph type="title"/>
          </p:nvPr>
        </p:nvSpPr>
        <p:spPr>
          <a:xfrm>
            <a:off x="311700" y="1560645"/>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Let’s Discover our Dataset</a:t>
            </a:r>
            <a:endParaRPr b="1" dirty="0">
              <a:latin typeface="Assistant"/>
              <a:ea typeface="Assistant"/>
              <a:cs typeface="Assistant"/>
              <a:sym typeface="Assistant"/>
            </a:endParaRPr>
          </a:p>
        </p:txBody>
      </p:sp>
      <p:sp>
        <p:nvSpPr>
          <p:cNvPr id="438" name="Google Shape;438;p42"/>
          <p:cNvSpPr txBox="1">
            <a:spLocks noGrp="1"/>
          </p:cNvSpPr>
          <p:nvPr>
            <p:ph type="sldNum" idx="12"/>
          </p:nvPr>
        </p:nvSpPr>
        <p:spPr>
          <a:xfrm>
            <a:off x="8466613" y="4762672"/>
            <a:ext cx="365700" cy="274200"/>
          </a:xfrm>
          <a:prstGeom prst="rect">
            <a:avLst/>
          </a:prstGeom>
        </p:spPr>
        <p:txBody>
          <a:bodyPr spcFirstLastPara="1" wrap="square" lIns="91425" tIns="91425" rIns="91425" bIns="91425" anchor="ctr" anchorCtr="0">
            <a:normAutofit fontScale="92500" lnSpcReduction="20000"/>
          </a:bodyPr>
          <a:lstStyle/>
          <a:p>
            <a:pPr marL="0" lvl="0" indent="0" algn="r" rtl="0">
              <a:spcBef>
                <a:spcPts val="0"/>
              </a:spcBef>
              <a:spcAft>
                <a:spcPts val="0"/>
              </a:spcAft>
              <a:buNone/>
            </a:pPr>
            <a:fld id="{00000000-1234-1234-1234-123412341234}" type="slidenum">
              <a:rPr lang="en"/>
              <a:t>3</a:t>
            </a:fld>
            <a:endParaRPr/>
          </a:p>
        </p:txBody>
      </p:sp>
      <p:pic>
        <p:nvPicPr>
          <p:cNvPr id="3" name="Picture 4" descr="Diabetes prediction dataset | Kaggle">
            <a:extLst>
              <a:ext uri="{FF2B5EF4-FFF2-40B4-BE49-F238E27FC236}">
                <a16:creationId xmlns:a16="http://schemas.microsoft.com/office/drawing/2014/main" id="{847C448C-E349-D587-2A67-3BC0B1FFD2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266" b="14240"/>
          <a:stretch/>
        </p:blipFill>
        <p:spPr bwMode="auto">
          <a:xfrm>
            <a:off x="2977486" y="2190491"/>
            <a:ext cx="3189027" cy="2439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824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5A3CA-5013-AF0E-D2AD-81885F4B0B86}"/>
              </a:ext>
            </a:extLst>
          </p:cNvPr>
          <p:cNvSpPr>
            <a:spLocks noGrp="1"/>
          </p:cNvSpPr>
          <p:nvPr>
            <p:ph type="title"/>
          </p:nvPr>
        </p:nvSpPr>
        <p:spPr/>
        <p:txBody>
          <a:bodyPr>
            <a:normAutofit/>
          </a:bodyPr>
          <a:lstStyle/>
          <a:p>
            <a:r>
              <a:rPr lang="en-GB" sz="2500" dirty="0"/>
              <a:t>Data Visualization: </a:t>
            </a:r>
            <a:r>
              <a:rPr lang="en-GB" sz="2000" dirty="0">
                <a:solidFill>
                  <a:schemeClr val="accent4"/>
                </a:solidFill>
              </a:rPr>
              <a:t>Part 8: Variable Combinations (Boxplots)</a:t>
            </a:r>
            <a:endParaRPr lang="en-DE" sz="2000" dirty="0">
              <a:solidFill>
                <a:schemeClr val="accent4"/>
              </a:solidFill>
            </a:endParaRPr>
          </a:p>
        </p:txBody>
      </p:sp>
      <p:sp>
        <p:nvSpPr>
          <p:cNvPr id="5" name="Slide Number Placeholder 4">
            <a:extLst>
              <a:ext uri="{FF2B5EF4-FFF2-40B4-BE49-F238E27FC236}">
                <a16:creationId xmlns:a16="http://schemas.microsoft.com/office/drawing/2014/main" id="{6B407018-43BA-E2BC-EA7D-96FBE194006B}"/>
              </a:ext>
            </a:extLst>
          </p:cNvPr>
          <p:cNvSpPr>
            <a:spLocks noGrp="1"/>
          </p:cNvSpPr>
          <p:nvPr>
            <p:ph type="sldNum" idx="12"/>
          </p:nvPr>
        </p:nvSpPr>
        <p:spPr/>
        <p:txBody>
          <a:bodyPr>
            <a:normAutofit fontScale="92500" lnSpcReduction="20000"/>
          </a:bodyPr>
          <a:lstStyle/>
          <a:p>
            <a:pPr marL="0" lvl="0" indent="0" algn="r" rtl="0">
              <a:spcBef>
                <a:spcPts val="0"/>
              </a:spcBef>
              <a:spcAft>
                <a:spcPts val="0"/>
              </a:spcAft>
              <a:buNone/>
            </a:pPr>
            <a:fld id="{00000000-1234-1234-1234-123412341234}" type="slidenum">
              <a:rPr lang="en" smtClean="0"/>
              <a:t>30</a:t>
            </a:fld>
            <a:endParaRPr lang="en"/>
          </a:p>
        </p:txBody>
      </p:sp>
      <p:sp>
        <p:nvSpPr>
          <p:cNvPr id="10" name="TextBox 9">
            <a:extLst>
              <a:ext uri="{FF2B5EF4-FFF2-40B4-BE49-F238E27FC236}">
                <a16:creationId xmlns:a16="http://schemas.microsoft.com/office/drawing/2014/main" id="{451EDED5-DEB8-344D-214B-95D35CCFA336}"/>
              </a:ext>
            </a:extLst>
          </p:cNvPr>
          <p:cNvSpPr txBox="1"/>
          <p:nvPr/>
        </p:nvSpPr>
        <p:spPr>
          <a:xfrm>
            <a:off x="735078" y="3841084"/>
            <a:ext cx="7731535" cy="1046440"/>
          </a:xfrm>
          <a:prstGeom prst="rect">
            <a:avLst/>
          </a:prstGeom>
          <a:noFill/>
        </p:spPr>
        <p:txBody>
          <a:bodyPr wrap="square">
            <a:spAutoFit/>
          </a:bodyPr>
          <a:lstStyle/>
          <a:p>
            <a:pPr algn="l"/>
            <a:r>
              <a:rPr lang="en-GB" sz="1200" b="0" i="0" u="none" strike="noStrike" dirty="0">
                <a:solidFill>
                  <a:srgbClr val="212121"/>
                </a:solidFill>
                <a:effectLst/>
                <a:latin typeface="Roboto" panose="02000000000000000000" pitchFamily="2" charset="0"/>
              </a:rPr>
              <a:t>The box plot comparison of BMI between diabetic and non-diabetic individuals reveals interesting findings. In terms of the minimum BMI value, it is observed that non-diabetic individuals tend to have lower BMIs compared to their diabetic counterparts. On the other hand, when considering the maximum BMI value, it is typically higher among the diabetic group.</a:t>
            </a:r>
          </a:p>
          <a:p>
            <a:pPr algn="l"/>
            <a:r>
              <a:rPr lang="en-GB" sz="1200" b="0" i="0" u="none" strike="noStrike" dirty="0">
                <a:solidFill>
                  <a:srgbClr val="212121"/>
                </a:solidFill>
                <a:effectLst/>
                <a:latin typeface="Roboto" panose="02000000000000000000" pitchFamily="2" charset="0"/>
              </a:rPr>
              <a:t>The distribution of BMI in both groups are approximately in equal proportions.</a:t>
            </a:r>
          </a:p>
        </p:txBody>
      </p:sp>
      <p:grpSp>
        <p:nvGrpSpPr>
          <p:cNvPr id="21" name="Group 20">
            <a:extLst>
              <a:ext uri="{FF2B5EF4-FFF2-40B4-BE49-F238E27FC236}">
                <a16:creationId xmlns:a16="http://schemas.microsoft.com/office/drawing/2014/main" id="{97C3552D-6BB6-99C7-D2D2-78F5B9E8FA3B}"/>
              </a:ext>
            </a:extLst>
          </p:cNvPr>
          <p:cNvGrpSpPr/>
          <p:nvPr/>
        </p:nvGrpSpPr>
        <p:grpSpPr>
          <a:xfrm>
            <a:off x="987658" y="749230"/>
            <a:ext cx="6543673" cy="2942506"/>
            <a:chOff x="987658" y="749230"/>
            <a:chExt cx="6543673" cy="2942506"/>
          </a:xfrm>
        </p:grpSpPr>
        <p:pic>
          <p:nvPicPr>
            <p:cNvPr id="16" name="Picture 15" descr="A screenshot of a computer screen&#10;&#10;Description automatically generated">
              <a:extLst>
                <a:ext uri="{FF2B5EF4-FFF2-40B4-BE49-F238E27FC236}">
                  <a16:creationId xmlns:a16="http://schemas.microsoft.com/office/drawing/2014/main" id="{53443A1F-63CC-9126-A986-49AEFBFB1CB0}"/>
                </a:ext>
              </a:extLst>
            </p:cNvPr>
            <p:cNvPicPr>
              <a:picLocks noChangeAspect="1"/>
            </p:cNvPicPr>
            <p:nvPr/>
          </p:nvPicPr>
          <p:blipFill rotWithShape="1">
            <a:blip r:embed="rId2"/>
            <a:srcRect l="9787" t="25391" r="10525" b="9331"/>
            <a:stretch/>
          </p:blipFill>
          <p:spPr>
            <a:xfrm>
              <a:off x="987658" y="749230"/>
              <a:ext cx="6385731" cy="2942506"/>
            </a:xfrm>
            <a:prstGeom prst="rect">
              <a:avLst/>
            </a:prstGeom>
          </p:spPr>
        </p:pic>
        <p:pic>
          <p:nvPicPr>
            <p:cNvPr id="20" name="Picture 19" descr="A screenshot of a computer screen&#10;&#10;Description automatically generated">
              <a:extLst>
                <a:ext uri="{FF2B5EF4-FFF2-40B4-BE49-F238E27FC236}">
                  <a16:creationId xmlns:a16="http://schemas.microsoft.com/office/drawing/2014/main" id="{A25DBA84-867F-C0AF-087C-E72D3D6A843C}"/>
                </a:ext>
              </a:extLst>
            </p:cNvPr>
            <p:cNvPicPr>
              <a:picLocks noChangeAspect="1"/>
            </p:cNvPicPr>
            <p:nvPr/>
          </p:nvPicPr>
          <p:blipFill rotWithShape="1">
            <a:blip r:embed="rId3"/>
            <a:srcRect l="60749" t="35174" r="6524" b="15559"/>
            <a:stretch/>
          </p:blipFill>
          <p:spPr>
            <a:xfrm>
              <a:off x="4912821" y="1193475"/>
              <a:ext cx="2618510" cy="2217231"/>
            </a:xfrm>
            <a:prstGeom prst="rect">
              <a:avLst/>
            </a:prstGeom>
          </p:spPr>
        </p:pic>
      </p:grpSp>
      <p:grpSp>
        <p:nvGrpSpPr>
          <p:cNvPr id="22" name="Google Shape;257;p31">
            <a:extLst>
              <a:ext uri="{FF2B5EF4-FFF2-40B4-BE49-F238E27FC236}">
                <a16:creationId xmlns:a16="http://schemas.microsoft.com/office/drawing/2014/main" id="{818C37E5-F9E3-4E5B-EE3E-454E92F1D83C}"/>
              </a:ext>
            </a:extLst>
          </p:cNvPr>
          <p:cNvGrpSpPr/>
          <p:nvPr/>
        </p:nvGrpSpPr>
        <p:grpSpPr>
          <a:xfrm>
            <a:off x="7954853" y="2758518"/>
            <a:ext cx="1007893" cy="1007892"/>
            <a:chOff x="3717325" y="2137000"/>
            <a:chExt cx="1104178" cy="1104176"/>
          </a:xfrm>
        </p:grpSpPr>
        <p:sp>
          <p:nvSpPr>
            <p:cNvPr id="23" name="Google Shape;258;p31">
              <a:extLst>
                <a:ext uri="{FF2B5EF4-FFF2-40B4-BE49-F238E27FC236}">
                  <a16:creationId xmlns:a16="http://schemas.microsoft.com/office/drawing/2014/main" id="{2EBE77F7-E2C8-9F7B-7E92-87710FDAC893}"/>
                </a:ext>
              </a:extLst>
            </p:cNvPr>
            <p:cNvSpPr/>
            <p:nvPr/>
          </p:nvSpPr>
          <p:spPr>
            <a:xfrm>
              <a:off x="3717325" y="2238576"/>
              <a:ext cx="1002600" cy="100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9;p31">
              <a:extLst>
                <a:ext uri="{FF2B5EF4-FFF2-40B4-BE49-F238E27FC236}">
                  <a16:creationId xmlns:a16="http://schemas.microsoft.com/office/drawing/2014/main" id="{F6D86042-CC0A-0632-7920-A8285CB96F76}"/>
                </a:ext>
              </a:extLst>
            </p:cNvPr>
            <p:cNvSpPr/>
            <p:nvPr/>
          </p:nvSpPr>
          <p:spPr>
            <a:xfrm>
              <a:off x="3818903" y="2137000"/>
              <a:ext cx="1002600" cy="1002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366321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5A3CA-5013-AF0E-D2AD-81885F4B0B86}"/>
              </a:ext>
            </a:extLst>
          </p:cNvPr>
          <p:cNvSpPr>
            <a:spLocks noGrp="1"/>
          </p:cNvSpPr>
          <p:nvPr>
            <p:ph type="title"/>
          </p:nvPr>
        </p:nvSpPr>
        <p:spPr/>
        <p:txBody>
          <a:bodyPr>
            <a:normAutofit/>
          </a:bodyPr>
          <a:lstStyle/>
          <a:p>
            <a:r>
              <a:rPr lang="en-GB" sz="2500" dirty="0"/>
              <a:t>Data Visualization: </a:t>
            </a:r>
            <a:r>
              <a:rPr lang="en-GB" sz="2000" dirty="0">
                <a:solidFill>
                  <a:schemeClr val="accent4"/>
                </a:solidFill>
              </a:rPr>
              <a:t>Part 8: Variable Combinations (Boxplots)</a:t>
            </a:r>
            <a:endParaRPr lang="en-DE" sz="2000" dirty="0">
              <a:solidFill>
                <a:schemeClr val="accent4"/>
              </a:solidFill>
            </a:endParaRPr>
          </a:p>
        </p:txBody>
      </p:sp>
      <p:sp>
        <p:nvSpPr>
          <p:cNvPr id="5" name="Slide Number Placeholder 4">
            <a:extLst>
              <a:ext uri="{FF2B5EF4-FFF2-40B4-BE49-F238E27FC236}">
                <a16:creationId xmlns:a16="http://schemas.microsoft.com/office/drawing/2014/main" id="{6B407018-43BA-E2BC-EA7D-96FBE194006B}"/>
              </a:ext>
            </a:extLst>
          </p:cNvPr>
          <p:cNvSpPr>
            <a:spLocks noGrp="1"/>
          </p:cNvSpPr>
          <p:nvPr>
            <p:ph type="sldNum" idx="12"/>
          </p:nvPr>
        </p:nvSpPr>
        <p:spPr/>
        <p:txBody>
          <a:bodyPr>
            <a:normAutofit fontScale="92500" lnSpcReduction="20000"/>
          </a:bodyPr>
          <a:lstStyle/>
          <a:p>
            <a:pPr marL="0" lvl="0" indent="0" algn="r" rtl="0">
              <a:spcBef>
                <a:spcPts val="0"/>
              </a:spcBef>
              <a:spcAft>
                <a:spcPts val="0"/>
              </a:spcAft>
              <a:buNone/>
            </a:pPr>
            <a:fld id="{00000000-1234-1234-1234-123412341234}" type="slidenum">
              <a:rPr lang="en" smtClean="0"/>
              <a:t>31</a:t>
            </a:fld>
            <a:endParaRPr lang="en"/>
          </a:p>
        </p:txBody>
      </p:sp>
      <p:sp>
        <p:nvSpPr>
          <p:cNvPr id="10" name="TextBox 9">
            <a:extLst>
              <a:ext uri="{FF2B5EF4-FFF2-40B4-BE49-F238E27FC236}">
                <a16:creationId xmlns:a16="http://schemas.microsoft.com/office/drawing/2014/main" id="{451EDED5-DEB8-344D-214B-95D35CCFA336}"/>
              </a:ext>
            </a:extLst>
          </p:cNvPr>
          <p:cNvSpPr txBox="1"/>
          <p:nvPr/>
        </p:nvSpPr>
        <p:spPr>
          <a:xfrm>
            <a:off x="735078" y="3841084"/>
            <a:ext cx="7731535" cy="1200329"/>
          </a:xfrm>
          <a:prstGeom prst="rect">
            <a:avLst/>
          </a:prstGeom>
          <a:noFill/>
        </p:spPr>
        <p:txBody>
          <a:bodyPr wrap="square">
            <a:spAutoFit/>
          </a:bodyPr>
          <a:lstStyle/>
          <a:p>
            <a:pPr algn="l"/>
            <a:r>
              <a:rPr lang="en-GB" sz="1200" b="0" i="0" u="none" strike="noStrike" dirty="0">
                <a:solidFill>
                  <a:srgbClr val="212121"/>
                </a:solidFill>
                <a:effectLst/>
                <a:latin typeface="Roboto" panose="02000000000000000000" pitchFamily="2" charset="0"/>
              </a:rPr>
              <a:t>From the box plot comparison of age between diabetic and non-diabetic individuals, several observations can be made. Based on these observations, we can infer that non-diabetic individuals, on average, tend to be younger than those diagnosed with diabetes. The higher median age in the diabetic group suggests that diabetes may be more prevalent or diagnosed at a later stage in life. The disparity between the mean and median ages in the non-diabetic group indicates a potential presence of outliers or a skewed distribution of age values. However, both groups have a similar spread of ages within their interquartile range (IQR).</a:t>
            </a:r>
          </a:p>
        </p:txBody>
      </p:sp>
      <p:grpSp>
        <p:nvGrpSpPr>
          <p:cNvPr id="9" name="Google Shape;263;p31">
            <a:extLst>
              <a:ext uri="{FF2B5EF4-FFF2-40B4-BE49-F238E27FC236}">
                <a16:creationId xmlns:a16="http://schemas.microsoft.com/office/drawing/2014/main" id="{6FCF046A-47D8-BF62-7000-EC497D2D90F7}"/>
              </a:ext>
            </a:extLst>
          </p:cNvPr>
          <p:cNvGrpSpPr/>
          <p:nvPr/>
        </p:nvGrpSpPr>
        <p:grpSpPr>
          <a:xfrm>
            <a:off x="7824407" y="1085491"/>
            <a:ext cx="1007893" cy="1007892"/>
            <a:chOff x="5530800" y="2137000"/>
            <a:chExt cx="1104178" cy="1104176"/>
          </a:xfrm>
        </p:grpSpPr>
        <p:sp>
          <p:nvSpPr>
            <p:cNvPr id="11" name="Google Shape;264;p31">
              <a:extLst>
                <a:ext uri="{FF2B5EF4-FFF2-40B4-BE49-F238E27FC236}">
                  <a16:creationId xmlns:a16="http://schemas.microsoft.com/office/drawing/2014/main" id="{85DA83E8-25D8-A862-C699-2E9BFFEAB039}"/>
                </a:ext>
              </a:extLst>
            </p:cNvPr>
            <p:cNvSpPr/>
            <p:nvPr/>
          </p:nvSpPr>
          <p:spPr>
            <a:xfrm>
              <a:off x="5530800" y="2238576"/>
              <a:ext cx="1002600" cy="10026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5;p31">
              <a:extLst>
                <a:ext uri="{FF2B5EF4-FFF2-40B4-BE49-F238E27FC236}">
                  <a16:creationId xmlns:a16="http://schemas.microsoft.com/office/drawing/2014/main" id="{21C883F2-CD53-A7DC-6F62-ACB521CB373D}"/>
                </a:ext>
              </a:extLst>
            </p:cNvPr>
            <p:cNvSpPr/>
            <p:nvPr/>
          </p:nvSpPr>
          <p:spPr>
            <a:xfrm>
              <a:off x="5632378" y="2137000"/>
              <a:ext cx="1002600" cy="10026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roup 16">
            <a:extLst>
              <a:ext uri="{FF2B5EF4-FFF2-40B4-BE49-F238E27FC236}">
                <a16:creationId xmlns:a16="http://schemas.microsoft.com/office/drawing/2014/main" id="{F3F33434-8019-4D0F-F553-B9E6CDF84418}"/>
              </a:ext>
            </a:extLst>
          </p:cNvPr>
          <p:cNvGrpSpPr/>
          <p:nvPr/>
        </p:nvGrpSpPr>
        <p:grpSpPr>
          <a:xfrm>
            <a:off x="1129722" y="881242"/>
            <a:ext cx="6755665" cy="2994200"/>
            <a:chOff x="1129722" y="881242"/>
            <a:chExt cx="6755665" cy="2994200"/>
          </a:xfrm>
        </p:grpSpPr>
        <p:pic>
          <p:nvPicPr>
            <p:cNvPr id="14" name="Picture 13" descr="A screenshot of a computer screen&#10;&#10;Description automatically generated">
              <a:extLst>
                <a:ext uri="{FF2B5EF4-FFF2-40B4-BE49-F238E27FC236}">
                  <a16:creationId xmlns:a16="http://schemas.microsoft.com/office/drawing/2014/main" id="{7C1C763E-BA69-4376-F547-A769B5E56DAE}"/>
                </a:ext>
              </a:extLst>
            </p:cNvPr>
            <p:cNvPicPr>
              <a:picLocks noChangeAspect="1"/>
            </p:cNvPicPr>
            <p:nvPr/>
          </p:nvPicPr>
          <p:blipFill rotWithShape="1">
            <a:blip r:embed="rId2"/>
            <a:srcRect l="10268" t="19394" r="11123" b="16340"/>
            <a:stretch/>
          </p:blipFill>
          <p:spPr>
            <a:xfrm>
              <a:off x="1129722" y="881242"/>
              <a:ext cx="6511056" cy="2994200"/>
            </a:xfrm>
            <a:prstGeom prst="rect">
              <a:avLst/>
            </a:prstGeom>
          </p:spPr>
        </p:pic>
        <p:pic>
          <p:nvPicPr>
            <p:cNvPr id="16" name="Picture 15" descr="A screenshot of a computer screen&#10;&#10;Description automatically generated">
              <a:extLst>
                <a:ext uri="{FF2B5EF4-FFF2-40B4-BE49-F238E27FC236}">
                  <a16:creationId xmlns:a16="http://schemas.microsoft.com/office/drawing/2014/main" id="{33964B3E-81AC-3CB0-1A7E-38BFD6143F2A}"/>
                </a:ext>
              </a:extLst>
            </p:cNvPr>
            <p:cNvPicPr>
              <a:picLocks noChangeAspect="1"/>
            </p:cNvPicPr>
            <p:nvPr/>
          </p:nvPicPr>
          <p:blipFill rotWithShape="1">
            <a:blip r:embed="rId3"/>
            <a:srcRect l="61390" t="26950" r="6738" b="22805"/>
            <a:stretch/>
          </p:blipFill>
          <p:spPr>
            <a:xfrm>
              <a:off x="5254493" y="1233103"/>
              <a:ext cx="2630894" cy="2333057"/>
            </a:xfrm>
            <a:prstGeom prst="rect">
              <a:avLst/>
            </a:prstGeom>
          </p:spPr>
        </p:pic>
      </p:grpSp>
    </p:spTree>
    <p:extLst>
      <p:ext uri="{BB962C8B-B14F-4D97-AF65-F5344CB8AC3E}">
        <p14:creationId xmlns:p14="http://schemas.microsoft.com/office/powerpoint/2010/main" val="8013991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5A3CA-5013-AF0E-D2AD-81885F4B0B86}"/>
              </a:ext>
            </a:extLst>
          </p:cNvPr>
          <p:cNvSpPr>
            <a:spLocks noGrp="1"/>
          </p:cNvSpPr>
          <p:nvPr>
            <p:ph type="title"/>
          </p:nvPr>
        </p:nvSpPr>
        <p:spPr/>
        <p:txBody>
          <a:bodyPr>
            <a:normAutofit fontScale="90000"/>
          </a:bodyPr>
          <a:lstStyle/>
          <a:p>
            <a:r>
              <a:rPr lang="en-GB" sz="2500" dirty="0"/>
              <a:t>Data Visualization: </a:t>
            </a:r>
            <a:r>
              <a:rPr lang="en-GB" sz="2000" dirty="0">
                <a:solidFill>
                  <a:schemeClr val="accent4"/>
                </a:solidFill>
              </a:rPr>
              <a:t>Part 9: Variable Combinations (BMI Distribution/Age)</a:t>
            </a:r>
            <a:endParaRPr lang="en-DE" sz="2000" dirty="0">
              <a:solidFill>
                <a:schemeClr val="accent4"/>
              </a:solidFill>
            </a:endParaRPr>
          </a:p>
        </p:txBody>
      </p:sp>
      <p:sp>
        <p:nvSpPr>
          <p:cNvPr id="5" name="Slide Number Placeholder 4">
            <a:extLst>
              <a:ext uri="{FF2B5EF4-FFF2-40B4-BE49-F238E27FC236}">
                <a16:creationId xmlns:a16="http://schemas.microsoft.com/office/drawing/2014/main" id="{6B407018-43BA-E2BC-EA7D-96FBE194006B}"/>
              </a:ext>
            </a:extLst>
          </p:cNvPr>
          <p:cNvSpPr>
            <a:spLocks noGrp="1"/>
          </p:cNvSpPr>
          <p:nvPr>
            <p:ph type="sldNum" idx="12"/>
          </p:nvPr>
        </p:nvSpPr>
        <p:spPr/>
        <p:txBody>
          <a:bodyPr>
            <a:normAutofit fontScale="92500" lnSpcReduction="20000"/>
          </a:bodyPr>
          <a:lstStyle/>
          <a:p>
            <a:pPr marL="0" lvl="0" indent="0" algn="r" rtl="0">
              <a:spcBef>
                <a:spcPts val="0"/>
              </a:spcBef>
              <a:spcAft>
                <a:spcPts val="0"/>
              </a:spcAft>
              <a:buNone/>
            </a:pPr>
            <a:fld id="{00000000-1234-1234-1234-123412341234}" type="slidenum">
              <a:rPr lang="en" smtClean="0"/>
              <a:t>32</a:t>
            </a:fld>
            <a:endParaRPr lang="en"/>
          </a:p>
        </p:txBody>
      </p:sp>
      <p:pic>
        <p:nvPicPr>
          <p:cNvPr id="13314" name="Picture 2">
            <a:extLst>
              <a:ext uri="{FF2B5EF4-FFF2-40B4-BE49-F238E27FC236}">
                <a16:creationId xmlns:a16="http://schemas.microsoft.com/office/drawing/2014/main" id="{3A697C88-C891-978C-14FB-1CFCBBB8DA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06" y="1119199"/>
            <a:ext cx="5080519" cy="3780573"/>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2">
            <a:extLst>
              <a:ext uri="{FF2B5EF4-FFF2-40B4-BE49-F238E27FC236}">
                <a16:creationId xmlns:a16="http://schemas.microsoft.com/office/drawing/2014/main" id="{115D4211-6542-338D-6B8B-22705D5D2253}"/>
              </a:ext>
            </a:extLst>
          </p:cNvPr>
          <p:cNvSpPr>
            <a:spLocks noGrp="1"/>
          </p:cNvSpPr>
          <p:nvPr>
            <p:ph type="body" idx="1"/>
          </p:nvPr>
        </p:nvSpPr>
        <p:spPr>
          <a:xfrm>
            <a:off x="5052661" y="982104"/>
            <a:ext cx="3999900" cy="3818496"/>
          </a:xfrm>
        </p:spPr>
        <p:txBody>
          <a:bodyPr>
            <a:normAutofit fontScale="25000" lnSpcReduction="20000"/>
          </a:bodyPr>
          <a:lstStyle/>
          <a:p>
            <a:pPr algn="l"/>
            <a:r>
              <a:rPr lang="en-GB" sz="4400" b="0" i="0" u="none" strike="noStrike" dirty="0">
                <a:solidFill>
                  <a:srgbClr val="212121"/>
                </a:solidFill>
                <a:effectLst/>
                <a:latin typeface="Roboto" panose="02000000000000000000" pitchFamily="2" charset="0"/>
              </a:rPr>
              <a:t>The plots depicting the distribution of BMI across different age categories consistently reveal a notable trend: non-diabetic individuals consistently exhibit lower BMI values compared to diabetic individuals across all age groups.</a:t>
            </a:r>
          </a:p>
          <a:p>
            <a:pPr algn="l"/>
            <a:endParaRPr lang="en-GB" sz="4400" b="0" i="0" u="none" strike="noStrike" dirty="0">
              <a:solidFill>
                <a:srgbClr val="212121"/>
              </a:solidFill>
              <a:effectLst/>
              <a:latin typeface="Roboto" panose="02000000000000000000" pitchFamily="2" charset="0"/>
            </a:endParaRPr>
          </a:p>
          <a:p>
            <a:pPr algn="l"/>
            <a:r>
              <a:rPr lang="en-GB" sz="4400" b="0" i="0" u="none" strike="noStrike" dirty="0">
                <a:solidFill>
                  <a:srgbClr val="212121"/>
                </a:solidFill>
                <a:effectLst/>
                <a:latin typeface="Roboto" panose="02000000000000000000" pitchFamily="2" charset="0"/>
              </a:rPr>
              <a:t>This observation suggests a consistent association between diabetes status and BMI, regardless of age. The plots clearly demonstrate that, within each age category, the BMI distribution for non-diabetic individuals tends to be shifted towards lower values, while the BMI distribution for diabetic individuals moves towards higher values.</a:t>
            </a:r>
          </a:p>
          <a:p>
            <a:pPr algn="l"/>
            <a:endParaRPr lang="en-GB" sz="4400" b="0" i="0" u="none" strike="noStrike" dirty="0">
              <a:solidFill>
                <a:srgbClr val="212121"/>
              </a:solidFill>
              <a:effectLst/>
              <a:latin typeface="Roboto" panose="02000000000000000000" pitchFamily="2" charset="0"/>
            </a:endParaRPr>
          </a:p>
          <a:p>
            <a:pPr algn="l"/>
            <a:r>
              <a:rPr lang="en-GB" sz="4400" b="0" i="0" u="none" strike="noStrike" dirty="0">
                <a:solidFill>
                  <a:srgbClr val="212121"/>
                </a:solidFill>
                <a:effectLst/>
                <a:latin typeface="Roboto" panose="02000000000000000000" pitchFamily="2" charset="0"/>
              </a:rPr>
              <a:t>In summary, the plots provide compelling evidence supporting the notion that non-diabetic individuals generally maintain lower BMI values compared to diabetic individuals, regardless of their age.</a:t>
            </a:r>
          </a:p>
        </p:txBody>
      </p:sp>
      <p:grpSp>
        <p:nvGrpSpPr>
          <p:cNvPr id="8" name="Google Shape;257;p31">
            <a:extLst>
              <a:ext uri="{FF2B5EF4-FFF2-40B4-BE49-F238E27FC236}">
                <a16:creationId xmlns:a16="http://schemas.microsoft.com/office/drawing/2014/main" id="{CDE6FB8B-E0AF-55BD-5618-12BD8FC1920F}"/>
              </a:ext>
            </a:extLst>
          </p:cNvPr>
          <p:cNvGrpSpPr/>
          <p:nvPr/>
        </p:nvGrpSpPr>
        <p:grpSpPr>
          <a:xfrm>
            <a:off x="6868215" y="4067263"/>
            <a:ext cx="1007893" cy="1007892"/>
            <a:chOff x="3717325" y="2137000"/>
            <a:chExt cx="1104178" cy="1104176"/>
          </a:xfrm>
        </p:grpSpPr>
        <p:sp>
          <p:nvSpPr>
            <p:cNvPr id="9" name="Google Shape;258;p31">
              <a:extLst>
                <a:ext uri="{FF2B5EF4-FFF2-40B4-BE49-F238E27FC236}">
                  <a16:creationId xmlns:a16="http://schemas.microsoft.com/office/drawing/2014/main" id="{CE85354F-F72D-0F89-7C44-DF75099C50DD}"/>
                </a:ext>
              </a:extLst>
            </p:cNvPr>
            <p:cNvSpPr/>
            <p:nvPr/>
          </p:nvSpPr>
          <p:spPr>
            <a:xfrm>
              <a:off x="3717325" y="2238576"/>
              <a:ext cx="1002600" cy="100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9;p31">
              <a:extLst>
                <a:ext uri="{FF2B5EF4-FFF2-40B4-BE49-F238E27FC236}">
                  <a16:creationId xmlns:a16="http://schemas.microsoft.com/office/drawing/2014/main" id="{EE2BD71E-B1BD-0AA7-1DA3-838470FE1777}"/>
                </a:ext>
              </a:extLst>
            </p:cNvPr>
            <p:cNvSpPr/>
            <p:nvPr/>
          </p:nvSpPr>
          <p:spPr>
            <a:xfrm>
              <a:off x="3818903" y="2137000"/>
              <a:ext cx="1002600" cy="1002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346292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5A3CA-5013-AF0E-D2AD-81885F4B0B86}"/>
              </a:ext>
            </a:extLst>
          </p:cNvPr>
          <p:cNvSpPr>
            <a:spLocks noGrp="1"/>
          </p:cNvSpPr>
          <p:nvPr>
            <p:ph type="title"/>
          </p:nvPr>
        </p:nvSpPr>
        <p:spPr/>
        <p:txBody>
          <a:bodyPr>
            <a:normAutofit fontScale="90000"/>
          </a:bodyPr>
          <a:lstStyle/>
          <a:p>
            <a:r>
              <a:rPr lang="en-GB" sz="2500" dirty="0"/>
              <a:t>Data Visualization: </a:t>
            </a:r>
            <a:r>
              <a:rPr lang="en-GB" sz="2000" dirty="0">
                <a:solidFill>
                  <a:schemeClr val="accent4"/>
                </a:solidFill>
              </a:rPr>
              <a:t>Part 9: Variable Combinations (BMI Distribution/Age)</a:t>
            </a:r>
            <a:endParaRPr lang="en-DE" sz="2000" dirty="0">
              <a:solidFill>
                <a:schemeClr val="accent4"/>
              </a:solidFill>
            </a:endParaRPr>
          </a:p>
        </p:txBody>
      </p:sp>
      <p:sp>
        <p:nvSpPr>
          <p:cNvPr id="5" name="Slide Number Placeholder 4">
            <a:extLst>
              <a:ext uri="{FF2B5EF4-FFF2-40B4-BE49-F238E27FC236}">
                <a16:creationId xmlns:a16="http://schemas.microsoft.com/office/drawing/2014/main" id="{6B407018-43BA-E2BC-EA7D-96FBE194006B}"/>
              </a:ext>
            </a:extLst>
          </p:cNvPr>
          <p:cNvSpPr>
            <a:spLocks noGrp="1"/>
          </p:cNvSpPr>
          <p:nvPr>
            <p:ph type="sldNum" idx="12"/>
          </p:nvPr>
        </p:nvSpPr>
        <p:spPr/>
        <p:txBody>
          <a:bodyPr>
            <a:normAutofit fontScale="92500" lnSpcReduction="20000"/>
          </a:bodyPr>
          <a:lstStyle/>
          <a:p>
            <a:pPr marL="0" lvl="0" indent="0" algn="r" rtl="0">
              <a:spcBef>
                <a:spcPts val="0"/>
              </a:spcBef>
              <a:spcAft>
                <a:spcPts val="0"/>
              </a:spcAft>
              <a:buNone/>
            </a:pPr>
            <a:fld id="{00000000-1234-1234-1234-123412341234}" type="slidenum">
              <a:rPr lang="en" smtClean="0"/>
              <a:t>33</a:t>
            </a:fld>
            <a:endParaRPr lang="en"/>
          </a:p>
        </p:txBody>
      </p:sp>
      <p:sp>
        <p:nvSpPr>
          <p:cNvPr id="7" name="Text Placeholder 2">
            <a:extLst>
              <a:ext uri="{FF2B5EF4-FFF2-40B4-BE49-F238E27FC236}">
                <a16:creationId xmlns:a16="http://schemas.microsoft.com/office/drawing/2014/main" id="{115D4211-6542-338D-6B8B-22705D5D2253}"/>
              </a:ext>
            </a:extLst>
          </p:cNvPr>
          <p:cNvSpPr>
            <a:spLocks noGrp="1"/>
          </p:cNvSpPr>
          <p:nvPr>
            <p:ph type="body" idx="1"/>
          </p:nvPr>
        </p:nvSpPr>
        <p:spPr>
          <a:xfrm>
            <a:off x="5052661" y="982104"/>
            <a:ext cx="3999900" cy="3818496"/>
          </a:xfrm>
        </p:spPr>
        <p:txBody>
          <a:bodyPr>
            <a:noAutofit/>
          </a:bodyPr>
          <a:lstStyle/>
          <a:p>
            <a:pPr algn="l"/>
            <a:r>
              <a:rPr lang="en-GB" sz="1000" b="0" i="0" u="none" strike="noStrike" dirty="0">
                <a:solidFill>
                  <a:srgbClr val="212121"/>
                </a:solidFill>
                <a:effectLst/>
                <a:latin typeface="Roboto" panose="02000000000000000000" pitchFamily="2" charset="0"/>
              </a:rPr>
              <a:t>The plot shows a Kernel Density Estimation (KDE) plot which is used to estimate and visualize the probability density function (PDF) of the "Age" variable within each BMI category.</a:t>
            </a:r>
          </a:p>
          <a:p>
            <a:pPr algn="l"/>
            <a:endParaRPr lang="en-GB" sz="1000" b="0" i="0" u="none" strike="noStrike" dirty="0">
              <a:solidFill>
                <a:srgbClr val="212121"/>
              </a:solidFill>
              <a:effectLst/>
              <a:latin typeface="Roboto" panose="02000000000000000000" pitchFamily="2" charset="0"/>
            </a:endParaRPr>
          </a:p>
          <a:p>
            <a:pPr algn="l"/>
            <a:r>
              <a:rPr lang="en-GB" sz="1000" b="0" i="0" u="none" strike="noStrike" dirty="0">
                <a:solidFill>
                  <a:srgbClr val="212121"/>
                </a:solidFill>
                <a:effectLst/>
                <a:latin typeface="Roboto" panose="02000000000000000000" pitchFamily="2" charset="0"/>
              </a:rPr>
              <a:t>Based on the KDE plot, </a:t>
            </a:r>
            <a:r>
              <a:rPr lang="en-GB" sz="1000" b="0" i="0" u="none" strike="noStrike" dirty="0">
                <a:solidFill>
                  <a:schemeClr val="accent4"/>
                </a:solidFill>
                <a:effectLst/>
                <a:latin typeface="Roboto" panose="02000000000000000000" pitchFamily="2" charset="0"/>
              </a:rPr>
              <a:t>the highest probability density</a:t>
            </a:r>
            <a:r>
              <a:rPr lang="en-GB" sz="1000" b="0" i="0" u="none" strike="noStrike" dirty="0">
                <a:solidFill>
                  <a:srgbClr val="212121"/>
                </a:solidFill>
                <a:effectLst/>
                <a:latin typeface="Roboto" panose="02000000000000000000" pitchFamily="2" charset="0"/>
              </a:rPr>
              <a:t> is observed for individuals between the ages of </a:t>
            </a:r>
            <a:r>
              <a:rPr lang="en-GB" sz="1000" b="0" i="0" u="none" strike="noStrike" dirty="0">
                <a:solidFill>
                  <a:schemeClr val="accent4"/>
                </a:solidFill>
                <a:effectLst/>
                <a:latin typeface="Roboto" panose="02000000000000000000" pitchFamily="2" charset="0"/>
              </a:rPr>
              <a:t>12 and 35 </a:t>
            </a:r>
            <a:r>
              <a:rPr lang="en-GB" sz="1000" b="0" i="0" u="none" strike="noStrike" dirty="0">
                <a:solidFill>
                  <a:srgbClr val="212121"/>
                </a:solidFill>
                <a:effectLst/>
                <a:latin typeface="Roboto" panose="02000000000000000000" pitchFamily="2" charset="0"/>
              </a:rPr>
              <a:t>in the </a:t>
            </a:r>
            <a:r>
              <a:rPr lang="en-GB" sz="1000" b="0" i="0" u="none" strike="noStrike" dirty="0">
                <a:solidFill>
                  <a:schemeClr val="accent4"/>
                </a:solidFill>
                <a:effectLst/>
                <a:latin typeface="Roboto" panose="02000000000000000000" pitchFamily="2" charset="0"/>
              </a:rPr>
              <a:t>underweight BMI category</a:t>
            </a:r>
            <a:r>
              <a:rPr lang="en-GB" sz="1000" b="0" i="0" u="none" strike="noStrike" dirty="0">
                <a:solidFill>
                  <a:srgbClr val="212121"/>
                </a:solidFill>
                <a:effectLst/>
                <a:latin typeface="Roboto" panose="02000000000000000000" pitchFamily="2" charset="0"/>
              </a:rPr>
              <a:t>. This suggests that within this age range, there is a higher likelihood of individuals being classified as underweight compared to other BMI categories.</a:t>
            </a:r>
          </a:p>
          <a:p>
            <a:pPr algn="l"/>
            <a:endParaRPr lang="en-GB" sz="1000" b="0" i="0" u="none" strike="noStrike" dirty="0">
              <a:solidFill>
                <a:srgbClr val="212121"/>
              </a:solidFill>
              <a:effectLst/>
              <a:latin typeface="Roboto" panose="02000000000000000000" pitchFamily="2" charset="0"/>
            </a:endParaRPr>
          </a:p>
          <a:p>
            <a:pPr algn="l"/>
            <a:r>
              <a:rPr lang="en-GB" sz="1000" b="0" i="0" u="none" strike="noStrike" dirty="0">
                <a:solidFill>
                  <a:srgbClr val="212121"/>
                </a:solidFill>
                <a:effectLst/>
                <a:latin typeface="Roboto" panose="02000000000000000000" pitchFamily="2" charset="0"/>
              </a:rPr>
              <a:t>On the other hand, for the categories of obese, overweight, and healthy weight, the KDE plot indicates that the likelihood or probability of individuals falling into these BMI categories remains </a:t>
            </a:r>
            <a:r>
              <a:rPr lang="en-GB" sz="1000" b="0" i="0" u="none" strike="noStrike" dirty="0">
                <a:solidFill>
                  <a:schemeClr val="accent4"/>
                </a:solidFill>
                <a:effectLst/>
                <a:latin typeface="Roboto" panose="02000000000000000000" pitchFamily="2" charset="0"/>
              </a:rPr>
              <a:t>relatively consistent</a:t>
            </a:r>
            <a:r>
              <a:rPr lang="en-GB" sz="1000" b="0" i="0" u="none" strike="noStrike" dirty="0">
                <a:solidFill>
                  <a:srgbClr val="212121"/>
                </a:solidFill>
                <a:effectLst/>
                <a:latin typeface="Roboto" panose="02000000000000000000" pitchFamily="2" charset="0"/>
              </a:rPr>
              <a:t> across the age spectrum. This suggests that the distribution of ages within these BMI categories is similar, </a:t>
            </a:r>
            <a:r>
              <a:rPr lang="en-GB" sz="1000" b="0" i="0" u="none" strike="noStrike" dirty="0">
                <a:solidFill>
                  <a:schemeClr val="accent4"/>
                </a:solidFill>
                <a:effectLst/>
                <a:latin typeface="Roboto" panose="02000000000000000000" pitchFamily="2" charset="0"/>
              </a:rPr>
              <a:t>without any notable concentration or deviation across different age groups</a:t>
            </a:r>
            <a:r>
              <a:rPr lang="en-GB" sz="1000" b="0" i="0" u="none" strike="noStrike" dirty="0">
                <a:solidFill>
                  <a:srgbClr val="212121"/>
                </a:solidFill>
                <a:effectLst/>
                <a:latin typeface="Roboto" panose="02000000000000000000" pitchFamily="2" charset="0"/>
              </a:rPr>
              <a:t>.</a:t>
            </a:r>
          </a:p>
        </p:txBody>
      </p:sp>
      <p:pic>
        <p:nvPicPr>
          <p:cNvPr id="15364" name="Picture 4">
            <a:extLst>
              <a:ext uri="{FF2B5EF4-FFF2-40B4-BE49-F238E27FC236}">
                <a16:creationId xmlns:a16="http://schemas.microsoft.com/office/drawing/2014/main" id="{22B25F3A-4E45-9609-B4E5-393709C93C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700" y="1280160"/>
            <a:ext cx="4332045" cy="341753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oogle Shape;254;p31">
            <a:extLst>
              <a:ext uri="{FF2B5EF4-FFF2-40B4-BE49-F238E27FC236}">
                <a16:creationId xmlns:a16="http://schemas.microsoft.com/office/drawing/2014/main" id="{9946C2B4-E233-2C96-CC4A-CDC0C9175970}"/>
              </a:ext>
            </a:extLst>
          </p:cNvPr>
          <p:cNvGrpSpPr/>
          <p:nvPr/>
        </p:nvGrpSpPr>
        <p:grpSpPr>
          <a:xfrm rot="2700000">
            <a:off x="3273198" y="894190"/>
            <a:ext cx="974676" cy="792284"/>
            <a:chOff x="2258813" y="3584825"/>
            <a:chExt cx="1067700" cy="867900"/>
          </a:xfrm>
        </p:grpSpPr>
        <p:sp>
          <p:nvSpPr>
            <p:cNvPr id="4" name="Google Shape;255;p31">
              <a:extLst>
                <a:ext uri="{FF2B5EF4-FFF2-40B4-BE49-F238E27FC236}">
                  <a16:creationId xmlns:a16="http://schemas.microsoft.com/office/drawing/2014/main" id="{7C877ED8-BFE4-F4BF-F2B2-2F5922944F94}"/>
                </a:ext>
              </a:extLst>
            </p:cNvPr>
            <p:cNvSpPr/>
            <p:nvPr/>
          </p:nvSpPr>
          <p:spPr>
            <a:xfrm>
              <a:off x="2258813" y="3661025"/>
              <a:ext cx="915300" cy="791700"/>
            </a:xfrm>
            <a:prstGeom prst="triangle">
              <a:avLst>
                <a:gd name="adj" fmla="val 50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56;p31">
              <a:extLst>
                <a:ext uri="{FF2B5EF4-FFF2-40B4-BE49-F238E27FC236}">
                  <a16:creationId xmlns:a16="http://schemas.microsoft.com/office/drawing/2014/main" id="{41839226-0AB3-8E97-6932-D26E125B66A9}"/>
                </a:ext>
              </a:extLst>
            </p:cNvPr>
            <p:cNvSpPr/>
            <p:nvPr/>
          </p:nvSpPr>
          <p:spPr>
            <a:xfrm>
              <a:off x="2411213" y="3584825"/>
              <a:ext cx="915300" cy="791700"/>
            </a:xfrm>
            <a:prstGeom prst="triangle">
              <a:avLst>
                <a:gd name="adj" fmla="val 5000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0562577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41"/>
          <p:cNvSpPr txBox="1">
            <a:spLocks noGrp="1"/>
          </p:cNvSpPr>
          <p:nvPr>
            <p:ph type="title"/>
          </p:nvPr>
        </p:nvSpPr>
        <p:spPr>
          <a:xfrm>
            <a:off x="311698" y="1467196"/>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Outliers</a:t>
            </a:r>
            <a:endParaRPr b="1" dirty="0">
              <a:latin typeface="Assistant"/>
              <a:ea typeface="Assistant"/>
              <a:cs typeface="Assistant"/>
              <a:sym typeface="Assistant"/>
            </a:endParaRPr>
          </a:p>
        </p:txBody>
      </p:sp>
      <p:sp>
        <p:nvSpPr>
          <p:cNvPr id="431" name="Google Shape;431;p41"/>
          <p:cNvSpPr txBox="1">
            <a:spLocks noGrp="1"/>
          </p:cNvSpPr>
          <p:nvPr>
            <p:ph type="sldNum" idx="12"/>
          </p:nvPr>
        </p:nvSpPr>
        <p:spPr>
          <a:xfrm>
            <a:off x="8466613" y="4762672"/>
            <a:ext cx="365700" cy="274200"/>
          </a:xfrm>
          <a:prstGeom prst="rect">
            <a:avLst/>
          </a:prstGeom>
        </p:spPr>
        <p:txBody>
          <a:bodyPr spcFirstLastPara="1" wrap="square" lIns="91425" tIns="91425" rIns="91425" bIns="91425" anchor="ctr" anchorCtr="0">
            <a:normAutofit fontScale="92500" lnSpcReduction="20000"/>
          </a:bodyPr>
          <a:lstStyle/>
          <a:p>
            <a:pPr marL="0" lvl="0" indent="0" algn="r" rtl="0">
              <a:spcBef>
                <a:spcPts val="0"/>
              </a:spcBef>
              <a:spcAft>
                <a:spcPts val="0"/>
              </a:spcAft>
              <a:buNone/>
            </a:pPr>
            <a:fld id="{00000000-1234-1234-1234-123412341234}" type="slidenum">
              <a:rPr lang="en"/>
              <a:t>34</a:t>
            </a:fld>
            <a:endParaRPr/>
          </a:p>
        </p:txBody>
      </p:sp>
      <p:grpSp>
        <p:nvGrpSpPr>
          <p:cNvPr id="4" name="Group 3">
            <a:extLst>
              <a:ext uri="{FF2B5EF4-FFF2-40B4-BE49-F238E27FC236}">
                <a16:creationId xmlns:a16="http://schemas.microsoft.com/office/drawing/2014/main" id="{E149CF9A-0AAF-34A3-EE42-1D157C40797C}"/>
              </a:ext>
            </a:extLst>
          </p:cNvPr>
          <p:cNvGrpSpPr/>
          <p:nvPr/>
        </p:nvGrpSpPr>
        <p:grpSpPr>
          <a:xfrm>
            <a:off x="2263203" y="1180508"/>
            <a:ext cx="4428544" cy="4010926"/>
            <a:chOff x="2263203" y="1180508"/>
            <a:chExt cx="4428544" cy="4010926"/>
          </a:xfrm>
        </p:grpSpPr>
        <p:pic>
          <p:nvPicPr>
            <p:cNvPr id="31746" name="Picture 2" descr="Expert Maths Tutoring in the UK - Boost Your Scores with Cuemath">
              <a:extLst>
                <a:ext uri="{FF2B5EF4-FFF2-40B4-BE49-F238E27FC236}">
                  <a16:creationId xmlns:a16="http://schemas.microsoft.com/office/drawing/2014/main" id="{E011629A-83F3-394E-EFBD-C1D2188323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203" y="1204637"/>
              <a:ext cx="4428544" cy="398679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750BA46-F72D-E3B5-8069-25D9006F85DE}"/>
                </a:ext>
              </a:extLst>
            </p:cNvPr>
            <p:cNvSpPr/>
            <p:nvPr/>
          </p:nvSpPr>
          <p:spPr>
            <a:xfrm>
              <a:off x="3782291" y="1180508"/>
              <a:ext cx="1371600" cy="3448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grpSp>
    </p:spTree>
    <p:extLst>
      <p:ext uri="{BB962C8B-B14F-4D97-AF65-F5344CB8AC3E}">
        <p14:creationId xmlns:p14="http://schemas.microsoft.com/office/powerpoint/2010/main" val="29308772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5A3CA-5013-AF0E-D2AD-81885F4B0B86}"/>
              </a:ext>
            </a:extLst>
          </p:cNvPr>
          <p:cNvSpPr>
            <a:spLocks noGrp="1"/>
          </p:cNvSpPr>
          <p:nvPr>
            <p:ph type="title"/>
          </p:nvPr>
        </p:nvSpPr>
        <p:spPr/>
        <p:txBody>
          <a:bodyPr>
            <a:normAutofit fontScale="90000"/>
          </a:bodyPr>
          <a:lstStyle/>
          <a:p>
            <a:r>
              <a:rPr lang="en-GB" sz="2600" dirty="0"/>
              <a:t>Dealing with Outliers - </a:t>
            </a:r>
            <a:r>
              <a:rPr lang="en-GB" sz="2600" dirty="0" err="1"/>
              <a:t>Winsorization</a:t>
            </a:r>
            <a:endParaRPr lang="en-DE" sz="2000" dirty="0">
              <a:solidFill>
                <a:schemeClr val="accent4"/>
              </a:solidFill>
            </a:endParaRPr>
          </a:p>
        </p:txBody>
      </p:sp>
      <p:sp>
        <p:nvSpPr>
          <p:cNvPr id="5" name="Slide Number Placeholder 4">
            <a:extLst>
              <a:ext uri="{FF2B5EF4-FFF2-40B4-BE49-F238E27FC236}">
                <a16:creationId xmlns:a16="http://schemas.microsoft.com/office/drawing/2014/main" id="{6B407018-43BA-E2BC-EA7D-96FBE194006B}"/>
              </a:ext>
            </a:extLst>
          </p:cNvPr>
          <p:cNvSpPr>
            <a:spLocks noGrp="1"/>
          </p:cNvSpPr>
          <p:nvPr>
            <p:ph type="sldNum" idx="12"/>
          </p:nvPr>
        </p:nvSpPr>
        <p:spPr/>
        <p:txBody>
          <a:bodyPr>
            <a:normAutofit fontScale="92500" lnSpcReduction="20000"/>
          </a:bodyPr>
          <a:lstStyle/>
          <a:p>
            <a:pPr marL="0" lvl="0" indent="0" algn="r" rtl="0">
              <a:spcBef>
                <a:spcPts val="0"/>
              </a:spcBef>
              <a:spcAft>
                <a:spcPts val="0"/>
              </a:spcAft>
              <a:buNone/>
            </a:pPr>
            <a:fld id="{00000000-1234-1234-1234-123412341234}" type="slidenum">
              <a:rPr lang="en" smtClean="0"/>
              <a:t>35</a:t>
            </a:fld>
            <a:endParaRPr lang="en"/>
          </a:p>
        </p:txBody>
      </p:sp>
      <p:pic>
        <p:nvPicPr>
          <p:cNvPr id="3" name="Picture 2">
            <a:extLst>
              <a:ext uri="{FF2B5EF4-FFF2-40B4-BE49-F238E27FC236}">
                <a16:creationId xmlns:a16="http://schemas.microsoft.com/office/drawing/2014/main" id="{4E0BC4BE-5F87-E292-4DC9-5A20B90CE6AC}"/>
              </a:ext>
            </a:extLst>
          </p:cNvPr>
          <p:cNvPicPr>
            <a:picLocks noChangeAspect="1"/>
          </p:cNvPicPr>
          <p:nvPr/>
        </p:nvPicPr>
        <p:blipFill>
          <a:blip r:embed="rId2"/>
          <a:stretch>
            <a:fillRect/>
          </a:stretch>
        </p:blipFill>
        <p:spPr>
          <a:xfrm>
            <a:off x="311700" y="915600"/>
            <a:ext cx="4418242" cy="1370622"/>
          </a:xfrm>
          <a:prstGeom prst="rect">
            <a:avLst/>
          </a:prstGeom>
        </p:spPr>
      </p:pic>
      <p:pic>
        <p:nvPicPr>
          <p:cNvPr id="8" name="Picture 7">
            <a:extLst>
              <a:ext uri="{FF2B5EF4-FFF2-40B4-BE49-F238E27FC236}">
                <a16:creationId xmlns:a16="http://schemas.microsoft.com/office/drawing/2014/main" id="{C17306F6-F89F-A0B7-7BC9-31CB85066E9A}"/>
              </a:ext>
            </a:extLst>
          </p:cNvPr>
          <p:cNvPicPr>
            <a:picLocks noChangeAspect="1"/>
          </p:cNvPicPr>
          <p:nvPr/>
        </p:nvPicPr>
        <p:blipFill>
          <a:blip r:embed="rId3"/>
          <a:stretch>
            <a:fillRect/>
          </a:stretch>
        </p:blipFill>
        <p:spPr>
          <a:xfrm>
            <a:off x="311687" y="2286222"/>
            <a:ext cx="7319397" cy="2786093"/>
          </a:xfrm>
          <a:prstGeom prst="rect">
            <a:avLst/>
          </a:prstGeom>
        </p:spPr>
      </p:pic>
      <p:grpSp>
        <p:nvGrpSpPr>
          <p:cNvPr id="10" name="Google Shape;254;p31">
            <a:extLst>
              <a:ext uri="{FF2B5EF4-FFF2-40B4-BE49-F238E27FC236}">
                <a16:creationId xmlns:a16="http://schemas.microsoft.com/office/drawing/2014/main" id="{79A7FCA6-5BB7-B29E-EC08-02472CEE1246}"/>
              </a:ext>
            </a:extLst>
          </p:cNvPr>
          <p:cNvGrpSpPr/>
          <p:nvPr/>
        </p:nvGrpSpPr>
        <p:grpSpPr>
          <a:xfrm rot="2700000">
            <a:off x="6371530" y="1144172"/>
            <a:ext cx="974676" cy="792284"/>
            <a:chOff x="2258813" y="3584825"/>
            <a:chExt cx="1067700" cy="867900"/>
          </a:xfrm>
        </p:grpSpPr>
        <p:sp>
          <p:nvSpPr>
            <p:cNvPr id="11" name="Google Shape;255;p31">
              <a:extLst>
                <a:ext uri="{FF2B5EF4-FFF2-40B4-BE49-F238E27FC236}">
                  <a16:creationId xmlns:a16="http://schemas.microsoft.com/office/drawing/2014/main" id="{AA127E57-C1ED-A92B-5347-098E5462736C}"/>
                </a:ext>
              </a:extLst>
            </p:cNvPr>
            <p:cNvSpPr/>
            <p:nvPr/>
          </p:nvSpPr>
          <p:spPr>
            <a:xfrm>
              <a:off x="2258813" y="3661025"/>
              <a:ext cx="915300" cy="791700"/>
            </a:xfrm>
            <a:prstGeom prst="triangle">
              <a:avLst>
                <a:gd name="adj" fmla="val 50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6;p31">
              <a:extLst>
                <a:ext uri="{FF2B5EF4-FFF2-40B4-BE49-F238E27FC236}">
                  <a16:creationId xmlns:a16="http://schemas.microsoft.com/office/drawing/2014/main" id="{4ACC1A1D-D7BF-AF4C-918E-12FC8BC79E37}"/>
                </a:ext>
              </a:extLst>
            </p:cNvPr>
            <p:cNvSpPr/>
            <p:nvPr/>
          </p:nvSpPr>
          <p:spPr>
            <a:xfrm>
              <a:off x="2411213" y="3584825"/>
              <a:ext cx="915300" cy="791700"/>
            </a:xfrm>
            <a:prstGeom prst="triangle">
              <a:avLst>
                <a:gd name="adj" fmla="val 5000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985237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42"/>
          <p:cNvSpPr txBox="1">
            <a:spLocks noGrp="1"/>
          </p:cNvSpPr>
          <p:nvPr>
            <p:ph type="title"/>
          </p:nvPr>
        </p:nvSpPr>
        <p:spPr>
          <a:xfrm>
            <a:off x="311700" y="1560645"/>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Statistical Analysis</a:t>
            </a:r>
            <a:endParaRPr b="1" dirty="0">
              <a:latin typeface="Assistant"/>
              <a:ea typeface="Assistant"/>
              <a:cs typeface="Assistant"/>
              <a:sym typeface="Assistant"/>
            </a:endParaRPr>
          </a:p>
        </p:txBody>
      </p:sp>
      <p:sp>
        <p:nvSpPr>
          <p:cNvPr id="438" name="Google Shape;438;p42"/>
          <p:cNvSpPr txBox="1">
            <a:spLocks noGrp="1"/>
          </p:cNvSpPr>
          <p:nvPr>
            <p:ph type="sldNum" idx="12"/>
          </p:nvPr>
        </p:nvSpPr>
        <p:spPr>
          <a:xfrm>
            <a:off x="8466613" y="4762672"/>
            <a:ext cx="365700" cy="274200"/>
          </a:xfrm>
          <a:prstGeom prst="rect">
            <a:avLst/>
          </a:prstGeom>
        </p:spPr>
        <p:txBody>
          <a:bodyPr spcFirstLastPara="1" wrap="square" lIns="91425" tIns="91425" rIns="91425" bIns="91425" anchor="ctr" anchorCtr="0">
            <a:normAutofit fontScale="92500" lnSpcReduction="20000"/>
          </a:bodyPr>
          <a:lstStyle/>
          <a:p>
            <a:pPr marL="0" lvl="0" indent="0" algn="r" rtl="0">
              <a:spcBef>
                <a:spcPts val="0"/>
              </a:spcBef>
              <a:spcAft>
                <a:spcPts val="0"/>
              </a:spcAft>
              <a:buNone/>
            </a:pPr>
            <a:fld id="{00000000-1234-1234-1234-123412341234}" type="slidenum">
              <a:rPr lang="en"/>
              <a:t>36</a:t>
            </a:fld>
            <a:endParaRPr/>
          </a:p>
        </p:txBody>
      </p:sp>
      <p:pic>
        <p:nvPicPr>
          <p:cNvPr id="439" name="Google Shape;439;p42"/>
          <p:cNvPicPr preferRelativeResize="0"/>
          <p:nvPr/>
        </p:nvPicPr>
        <p:blipFill>
          <a:blip r:embed="rId3">
            <a:alphaModFix/>
          </a:blip>
          <a:stretch>
            <a:fillRect/>
          </a:stretch>
        </p:blipFill>
        <p:spPr>
          <a:xfrm>
            <a:off x="3504792" y="3834195"/>
            <a:ext cx="2134414" cy="829011"/>
          </a:xfrm>
          <a:prstGeom prst="rect">
            <a:avLst/>
          </a:prstGeom>
          <a:noFill/>
          <a:ln>
            <a:noFill/>
          </a:ln>
        </p:spPr>
      </p:pic>
      <p:pic>
        <p:nvPicPr>
          <p:cNvPr id="30722" name="Picture 2" descr="Statistical Analysis Plan: What is it &amp; How to Develop it | QuestionPro">
            <a:extLst>
              <a:ext uri="{FF2B5EF4-FFF2-40B4-BE49-F238E27FC236}">
                <a16:creationId xmlns:a16="http://schemas.microsoft.com/office/drawing/2014/main" id="{645C1C69-270E-E419-FA38-8E2914310F4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3964"/>
          <a:stretch/>
        </p:blipFill>
        <p:spPr bwMode="auto">
          <a:xfrm>
            <a:off x="2331272" y="2360884"/>
            <a:ext cx="4481454" cy="2302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7144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5A3CA-5013-AF0E-D2AD-81885F4B0B86}"/>
              </a:ext>
            </a:extLst>
          </p:cNvPr>
          <p:cNvSpPr>
            <a:spLocks noGrp="1"/>
          </p:cNvSpPr>
          <p:nvPr>
            <p:ph type="title"/>
          </p:nvPr>
        </p:nvSpPr>
        <p:spPr/>
        <p:txBody>
          <a:bodyPr>
            <a:normAutofit fontScale="90000"/>
          </a:bodyPr>
          <a:lstStyle/>
          <a:p>
            <a:r>
              <a:rPr lang="en-GB" sz="2600" dirty="0"/>
              <a:t>Statistical Analysis:</a:t>
            </a:r>
            <a:endParaRPr lang="en-DE" sz="2000" dirty="0">
              <a:solidFill>
                <a:schemeClr val="accent4"/>
              </a:solidFill>
            </a:endParaRPr>
          </a:p>
        </p:txBody>
      </p:sp>
      <p:sp>
        <p:nvSpPr>
          <p:cNvPr id="5" name="Slide Number Placeholder 4">
            <a:extLst>
              <a:ext uri="{FF2B5EF4-FFF2-40B4-BE49-F238E27FC236}">
                <a16:creationId xmlns:a16="http://schemas.microsoft.com/office/drawing/2014/main" id="{6B407018-43BA-E2BC-EA7D-96FBE194006B}"/>
              </a:ext>
            </a:extLst>
          </p:cNvPr>
          <p:cNvSpPr>
            <a:spLocks noGrp="1"/>
          </p:cNvSpPr>
          <p:nvPr>
            <p:ph type="sldNum" idx="12"/>
          </p:nvPr>
        </p:nvSpPr>
        <p:spPr/>
        <p:txBody>
          <a:bodyPr>
            <a:normAutofit fontScale="92500" lnSpcReduction="20000"/>
          </a:bodyPr>
          <a:lstStyle/>
          <a:p>
            <a:pPr marL="0" lvl="0" indent="0" algn="r" rtl="0">
              <a:spcBef>
                <a:spcPts val="0"/>
              </a:spcBef>
              <a:spcAft>
                <a:spcPts val="0"/>
              </a:spcAft>
              <a:buNone/>
            </a:pPr>
            <a:fld id="{00000000-1234-1234-1234-123412341234}" type="slidenum">
              <a:rPr lang="en" smtClean="0"/>
              <a:t>37</a:t>
            </a:fld>
            <a:endParaRPr lang="en"/>
          </a:p>
        </p:txBody>
      </p:sp>
      <p:pic>
        <p:nvPicPr>
          <p:cNvPr id="4" name="Picture 3">
            <a:extLst>
              <a:ext uri="{FF2B5EF4-FFF2-40B4-BE49-F238E27FC236}">
                <a16:creationId xmlns:a16="http://schemas.microsoft.com/office/drawing/2014/main" id="{74E886A7-03D0-0F8C-0000-C5789D4AFBFE}"/>
              </a:ext>
            </a:extLst>
          </p:cNvPr>
          <p:cNvPicPr>
            <a:picLocks noChangeAspect="1"/>
          </p:cNvPicPr>
          <p:nvPr/>
        </p:nvPicPr>
        <p:blipFill>
          <a:blip r:embed="rId2"/>
          <a:stretch>
            <a:fillRect/>
          </a:stretch>
        </p:blipFill>
        <p:spPr>
          <a:xfrm>
            <a:off x="508839" y="915837"/>
            <a:ext cx="3633678" cy="4121035"/>
          </a:xfrm>
          <a:prstGeom prst="rect">
            <a:avLst/>
          </a:prstGeom>
        </p:spPr>
      </p:pic>
      <p:pic>
        <p:nvPicPr>
          <p:cNvPr id="6" name="Picture 5">
            <a:extLst>
              <a:ext uri="{FF2B5EF4-FFF2-40B4-BE49-F238E27FC236}">
                <a16:creationId xmlns:a16="http://schemas.microsoft.com/office/drawing/2014/main" id="{5F00686C-28CF-D989-5E0C-00CA0E4D626E}"/>
              </a:ext>
            </a:extLst>
          </p:cNvPr>
          <p:cNvPicPr>
            <a:picLocks noChangeAspect="1"/>
          </p:cNvPicPr>
          <p:nvPr/>
        </p:nvPicPr>
        <p:blipFill>
          <a:blip r:embed="rId3"/>
          <a:stretch>
            <a:fillRect/>
          </a:stretch>
        </p:blipFill>
        <p:spPr>
          <a:xfrm>
            <a:off x="4245003" y="915600"/>
            <a:ext cx="4473286" cy="3397827"/>
          </a:xfrm>
          <a:prstGeom prst="rect">
            <a:avLst/>
          </a:prstGeom>
        </p:spPr>
      </p:pic>
      <p:grpSp>
        <p:nvGrpSpPr>
          <p:cNvPr id="7" name="Google Shape;260;p31">
            <a:extLst>
              <a:ext uri="{FF2B5EF4-FFF2-40B4-BE49-F238E27FC236}">
                <a16:creationId xmlns:a16="http://schemas.microsoft.com/office/drawing/2014/main" id="{6DE536F1-CBA1-CD2D-5520-E5C000FD83C3}"/>
              </a:ext>
            </a:extLst>
          </p:cNvPr>
          <p:cNvGrpSpPr/>
          <p:nvPr/>
        </p:nvGrpSpPr>
        <p:grpSpPr>
          <a:xfrm flipH="1">
            <a:off x="7263042" y="3792708"/>
            <a:ext cx="1007893" cy="1007892"/>
            <a:chOff x="4185575" y="3320360"/>
            <a:chExt cx="1104178" cy="1104176"/>
          </a:xfrm>
        </p:grpSpPr>
        <p:sp>
          <p:nvSpPr>
            <p:cNvPr id="9" name="Google Shape;261;p31">
              <a:extLst>
                <a:ext uri="{FF2B5EF4-FFF2-40B4-BE49-F238E27FC236}">
                  <a16:creationId xmlns:a16="http://schemas.microsoft.com/office/drawing/2014/main" id="{45FEC51F-5CBB-5F4D-B9FA-215C9B9D7EA9}"/>
                </a:ext>
              </a:extLst>
            </p:cNvPr>
            <p:cNvSpPr/>
            <p:nvPr/>
          </p:nvSpPr>
          <p:spPr>
            <a:xfrm>
              <a:off x="4185575" y="3421936"/>
              <a:ext cx="1002600" cy="1002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2;p31">
              <a:extLst>
                <a:ext uri="{FF2B5EF4-FFF2-40B4-BE49-F238E27FC236}">
                  <a16:creationId xmlns:a16="http://schemas.microsoft.com/office/drawing/2014/main" id="{17739422-CF05-4575-E4B5-B6A598D804DA}"/>
                </a:ext>
              </a:extLst>
            </p:cNvPr>
            <p:cNvSpPr/>
            <p:nvPr/>
          </p:nvSpPr>
          <p:spPr>
            <a:xfrm>
              <a:off x="4287153" y="3320360"/>
              <a:ext cx="1002600" cy="1002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952177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5A3CA-5013-AF0E-D2AD-81885F4B0B86}"/>
              </a:ext>
            </a:extLst>
          </p:cNvPr>
          <p:cNvSpPr>
            <a:spLocks noGrp="1"/>
          </p:cNvSpPr>
          <p:nvPr>
            <p:ph type="title"/>
          </p:nvPr>
        </p:nvSpPr>
        <p:spPr/>
        <p:txBody>
          <a:bodyPr>
            <a:normAutofit fontScale="90000"/>
          </a:bodyPr>
          <a:lstStyle/>
          <a:p>
            <a:r>
              <a:rPr lang="en-GB" sz="2600" dirty="0"/>
              <a:t>Statistical Analysis: </a:t>
            </a:r>
            <a:r>
              <a:rPr lang="en-GB" sz="2600" dirty="0">
                <a:solidFill>
                  <a:schemeClr val="accent4"/>
                </a:solidFill>
              </a:rPr>
              <a:t>Hypotheses Testing 1</a:t>
            </a:r>
            <a:endParaRPr lang="en-DE" sz="2000" dirty="0">
              <a:solidFill>
                <a:schemeClr val="accent4"/>
              </a:solidFill>
            </a:endParaRPr>
          </a:p>
        </p:txBody>
      </p:sp>
      <p:sp>
        <p:nvSpPr>
          <p:cNvPr id="5" name="Slide Number Placeholder 4">
            <a:extLst>
              <a:ext uri="{FF2B5EF4-FFF2-40B4-BE49-F238E27FC236}">
                <a16:creationId xmlns:a16="http://schemas.microsoft.com/office/drawing/2014/main" id="{6B407018-43BA-E2BC-EA7D-96FBE194006B}"/>
              </a:ext>
            </a:extLst>
          </p:cNvPr>
          <p:cNvSpPr>
            <a:spLocks noGrp="1"/>
          </p:cNvSpPr>
          <p:nvPr>
            <p:ph type="sldNum" idx="12"/>
          </p:nvPr>
        </p:nvSpPr>
        <p:spPr/>
        <p:txBody>
          <a:bodyPr>
            <a:normAutofit fontScale="92500" lnSpcReduction="20000"/>
          </a:bodyPr>
          <a:lstStyle/>
          <a:p>
            <a:pPr marL="0" lvl="0" indent="0" algn="r" rtl="0">
              <a:spcBef>
                <a:spcPts val="0"/>
              </a:spcBef>
              <a:spcAft>
                <a:spcPts val="0"/>
              </a:spcAft>
              <a:buNone/>
            </a:pPr>
            <a:fld id="{00000000-1234-1234-1234-123412341234}" type="slidenum">
              <a:rPr lang="en" smtClean="0"/>
              <a:t>38</a:t>
            </a:fld>
            <a:endParaRPr lang="en"/>
          </a:p>
        </p:txBody>
      </p:sp>
      <p:pic>
        <p:nvPicPr>
          <p:cNvPr id="3" name="Picture 2">
            <a:extLst>
              <a:ext uri="{FF2B5EF4-FFF2-40B4-BE49-F238E27FC236}">
                <a16:creationId xmlns:a16="http://schemas.microsoft.com/office/drawing/2014/main" id="{E7F773DD-373D-0C2B-C0B1-CF32388E4924}"/>
              </a:ext>
            </a:extLst>
          </p:cNvPr>
          <p:cNvPicPr>
            <a:picLocks noChangeAspect="1"/>
          </p:cNvPicPr>
          <p:nvPr/>
        </p:nvPicPr>
        <p:blipFill>
          <a:blip r:embed="rId2"/>
          <a:stretch>
            <a:fillRect/>
          </a:stretch>
        </p:blipFill>
        <p:spPr>
          <a:xfrm>
            <a:off x="311701" y="801255"/>
            <a:ext cx="4601122" cy="669117"/>
          </a:xfrm>
          <a:prstGeom prst="rect">
            <a:avLst/>
          </a:prstGeom>
        </p:spPr>
      </p:pic>
      <p:pic>
        <p:nvPicPr>
          <p:cNvPr id="7" name="Picture 6">
            <a:extLst>
              <a:ext uri="{FF2B5EF4-FFF2-40B4-BE49-F238E27FC236}">
                <a16:creationId xmlns:a16="http://schemas.microsoft.com/office/drawing/2014/main" id="{29F84847-0344-B6A9-5522-9A86C1010BB7}"/>
              </a:ext>
            </a:extLst>
          </p:cNvPr>
          <p:cNvPicPr>
            <a:picLocks noChangeAspect="1"/>
          </p:cNvPicPr>
          <p:nvPr/>
        </p:nvPicPr>
        <p:blipFill>
          <a:blip r:embed="rId3"/>
          <a:stretch>
            <a:fillRect/>
          </a:stretch>
        </p:blipFill>
        <p:spPr>
          <a:xfrm>
            <a:off x="311700" y="1436703"/>
            <a:ext cx="7772400" cy="979624"/>
          </a:xfrm>
          <a:custGeom>
            <a:avLst/>
            <a:gdLst>
              <a:gd name="connsiteX0" fmla="*/ 0 w 7772400"/>
              <a:gd name="connsiteY0" fmla="*/ 0 h 979624"/>
              <a:gd name="connsiteX1" fmla="*/ 647700 w 7772400"/>
              <a:gd name="connsiteY1" fmla="*/ 0 h 979624"/>
              <a:gd name="connsiteX2" fmla="*/ 1217676 w 7772400"/>
              <a:gd name="connsiteY2" fmla="*/ 0 h 979624"/>
              <a:gd name="connsiteX3" fmla="*/ 1632204 w 7772400"/>
              <a:gd name="connsiteY3" fmla="*/ 0 h 979624"/>
              <a:gd name="connsiteX4" fmla="*/ 2279904 w 7772400"/>
              <a:gd name="connsiteY4" fmla="*/ 0 h 979624"/>
              <a:gd name="connsiteX5" fmla="*/ 2694432 w 7772400"/>
              <a:gd name="connsiteY5" fmla="*/ 0 h 979624"/>
              <a:gd name="connsiteX6" fmla="*/ 3419856 w 7772400"/>
              <a:gd name="connsiteY6" fmla="*/ 0 h 979624"/>
              <a:gd name="connsiteX7" fmla="*/ 4067556 w 7772400"/>
              <a:gd name="connsiteY7" fmla="*/ 0 h 979624"/>
              <a:gd name="connsiteX8" fmla="*/ 4715256 w 7772400"/>
              <a:gd name="connsiteY8" fmla="*/ 0 h 979624"/>
              <a:gd name="connsiteX9" fmla="*/ 5129784 w 7772400"/>
              <a:gd name="connsiteY9" fmla="*/ 0 h 979624"/>
              <a:gd name="connsiteX10" fmla="*/ 5855208 w 7772400"/>
              <a:gd name="connsiteY10" fmla="*/ 0 h 979624"/>
              <a:gd name="connsiteX11" fmla="*/ 6502908 w 7772400"/>
              <a:gd name="connsiteY11" fmla="*/ 0 h 979624"/>
              <a:gd name="connsiteX12" fmla="*/ 6995160 w 7772400"/>
              <a:gd name="connsiteY12" fmla="*/ 0 h 979624"/>
              <a:gd name="connsiteX13" fmla="*/ 7772400 w 7772400"/>
              <a:gd name="connsiteY13" fmla="*/ 0 h 979624"/>
              <a:gd name="connsiteX14" fmla="*/ 7772400 w 7772400"/>
              <a:gd name="connsiteY14" fmla="*/ 470220 h 979624"/>
              <a:gd name="connsiteX15" fmla="*/ 7772400 w 7772400"/>
              <a:gd name="connsiteY15" fmla="*/ 979624 h 979624"/>
              <a:gd name="connsiteX16" fmla="*/ 7280148 w 7772400"/>
              <a:gd name="connsiteY16" fmla="*/ 979624 h 979624"/>
              <a:gd name="connsiteX17" fmla="*/ 6632448 w 7772400"/>
              <a:gd name="connsiteY17" fmla="*/ 979624 h 979624"/>
              <a:gd name="connsiteX18" fmla="*/ 6062472 w 7772400"/>
              <a:gd name="connsiteY18" fmla="*/ 979624 h 979624"/>
              <a:gd name="connsiteX19" fmla="*/ 5647944 w 7772400"/>
              <a:gd name="connsiteY19" fmla="*/ 979624 h 979624"/>
              <a:gd name="connsiteX20" fmla="*/ 5233416 w 7772400"/>
              <a:gd name="connsiteY20" fmla="*/ 979624 h 979624"/>
              <a:gd name="connsiteX21" fmla="*/ 4663440 w 7772400"/>
              <a:gd name="connsiteY21" fmla="*/ 979624 h 979624"/>
              <a:gd name="connsiteX22" fmla="*/ 4248912 w 7772400"/>
              <a:gd name="connsiteY22" fmla="*/ 979624 h 979624"/>
              <a:gd name="connsiteX23" fmla="*/ 3601212 w 7772400"/>
              <a:gd name="connsiteY23" fmla="*/ 979624 h 979624"/>
              <a:gd name="connsiteX24" fmla="*/ 3031236 w 7772400"/>
              <a:gd name="connsiteY24" fmla="*/ 979624 h 979624"/>
              <a:gd name="connsiteX25" fmla="*/ 2383536 w 7772400"/>
              <a:gd name="connsiteY25" fmla="*/ 979624 h 979624"/>
              <a:gd name="connsiteX26" fmla="*/ 1813560 w 7772400"/>
              <a:gd name="connsiteY26" fmla="*/ 979624 h 979624"/>
              <a:gd name="connsiteX27" fmla="*/ 1321308 w 7772400"/>
              <a:gd name="connsiteY27" fmla="*/ 979624 h 979624"/>
              <a:gd name="connsiteX28" fmla="*/ 0 w 7772400"/>
              <a:gd name="connsiteY28" fmla="*/ 979624 h 979624"/>
              <a:gd name="connsiteX29" fmla="*/ 0 w 7772400"/>
              <a:gd name="connsiteY29" fmla="*/ 509404 h 979624"/>
              <a:gd name="connsiteX30" fmla="*/ 0 w 7772400"/>
              <a:gd name="connsiteY30" fmla="*/ 0 h 97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772400" h="979624" fill="none" extrusionOk="0">
                <a:moveTo>
                  <a:pt x="0" y="0"/>
                </a:moveTo>
                <a:cubicBezTo>
                  <a:pt x="283858" y="20653"/>
                  <a:pt x="421238" y="14900"/>
                  <a:pt x="647700" y="0"/>
                </a:cubicBezTo>
                <a:cubicBezTo>
                  <a:pt x="874162" y="-14900"/>
                  <a:pt x="982315" y="13602"/>
                  <a:pt x="1217676" y="0"/>
                </a:cubicBezTo>
                <a:cubicBezTo>
                  <a:pt x="1453037" y="-13602"/>
                  <a:pt x="1491362" y="-11842"/>
                  <a:pt x="1632204" y="0"/>
                </a:cubicBezTo>
                <a:cubicBezTo>
                  <a:pt x="1773046" y="11842"/>
                  <a:pt x="1991733" y="-10322"/>
                  <a:pt x="2279904" y="0"/>
                </a:cubicBezTo>
                <a:cubicBezTo>
                  <a:pt x="2568075" y="10322"/>
                  <a:pt x="2589530" y="-9979"/>
                  <a:pt x="2694432" y="0"/>
                </a:cubicBezTo>
                <a:cubicBezTo>
                  <a:pt x="2799334" y="9979"/>
                  <a:pt x="3269569" y="-8133"/>
                  <a:pt x="3419856" y="0"/>
                </a:cubicBezTo>
                <a:cubicBezTo>
                  <a:pt x="3570143" y="8133"/>
                  <a:pt x="3788209" y="-32182"/>
                  <a:pt x="4067556" y="0"/>
                </a:cubicBezTo>
                <a:cubicBezTo>
                  <a:pt x="4346903" y="32182"/>
                  <a:pt x="4574538" y="-30809"/>
                  <a:pt x="4715256" y="0"/>
                </a:cubicBezTo>
                <a:cubicBezTo>
                  <a:pt x="4855974" y="30809"/>
                  <a:pt x="4972163" y="-7716"/>
                  <a:pt x="5129784" y="0"/>
                </a:cubicBezTo>
                <a:cubicBezTo>
                  <a:pt x="5287405" y="7716"/>
                  <a:pt x="5553397" y="19694"/>
                  <a:pt x="5855208" y="0"/>
                </a:cubicBezTo>
                <a:cubicBezTo>
                  <a:pt x="6157019" y="-19694"/>
                  <a:pt x="6252405" y="31829"/>
                  <a:pt x="6502908" y="0"/>
                </a:cubicBezTo>
                <a:cubicBezTo>
                  <a:pt x="6753411" y="-31829"/>
                  <a:pt x="6772566" y="20697"/>
                  <a:pt x="6995160" y="0"/>
                </a:cubicBezTo>
                <a:cubicBezTo>
                  <a:pt x="7217754" y="-20697"/>
                  <a:pt x="7455409" y="34319"/>
                  <a:pt x="7772400" y="0"/>
                </a:cubicBezTo>
                <a:cubicBezTo>
                  <a:pt x="7756317" y="139085"/>
                  <a:pt x="7782882" y="236873"/>
                  <a:pt x="7772400" y="470220"/>
                </a:cubicBezTo>
                <a:cubicBezTo>
                  <a:pt x="7761918" y="703567"/>
                  <a:pt x="7770008" y="877223"/>
                  <a:pt x="7772400" y="979624"/>
                </a:cubicBezTo>
                <a:cubicBezTo>
                  <a:pt x="7538188" y="955436"/>
                  <a:pt x="7518200" y="1001504"/>
                  <a:pt x="7280148" y="979624"/>
                </a:cubicBezTo>
                <a:cubicBezTo>
                  <a:pt x="7042096" y="957744"/>
                  <a:pt x="6845180" y="999417"/>
                  <a:pt x="6632448" y="979624"/>
                </a:cubicBezTo>
                <a:cubicBezTo>
                  <a:pt x="6419716" y="959831"/>
                  <a:pt x="6206816" y="961870"/>
                  <a:pt x="6062472" y="979624"/>
                </a:cubicBezTo>
                <a:cubicBezTo>
                  <a:pt x="5918128" y="997378"/>
                  <a:pt x="5794687" y="966978"/>
                  <a:pt x="5647944" y="979624"/>
                </a:cubicBezTo>
                <a:cubicBezTo>
                  <a:pt x="5501201" y="992270"/>
                  <a:pt x="5318773" y="967896"/>
                  <a:pt x="5233416" y="979624"/>
                </a:cubicBezTo>
                <a:cubicBezTo>
                  <a:pt x="5148059" y="991352"/>
                  <a:pt x="4788891" y="956051"/>
                  <a:pt x="4663440" y="979624"/>
                </a:cubicBezTo>
                <a:cubicBezTo>
                  <a:pt x="4537989" y="1003197"/>
                  <a:pt x="4400969" y="999666"/>
                  <a:pt x="4248912" y="979624"/>
                </a:cubicBezTo>
                <a:cubicBezTo>
                  <a:pt x="4096855" y="959582"/>
                  <a:pt x="3900451" y="1003744"/>
                  <a:pt x="3601212" y="979624"/>
                </a:cubicBezTo>
                <a:cubicBezTo>
                  <a:pt x="3301973" y="955504"/>
                  <a:pt x="3157127" y="957443"/>
                  <a:pt x="3031236" y="979624"/>
                </a:cubicBezTo>
                <a:cubicBezTo>
                  <a:pt x="2905345" y="1001805"/>
                  <a:pt x="2702444" y="950976"/>
                  <a:pt x="2383536" y="979624"/>
                </a:cubicBezTo>
                <a:cubicBezTo>
                  <a:pt x="2064628" y="1008272"/>
                  <a:pt x="1940014" y="986169"/>
                  <a:pt x="1813560" y="979624"/>
                </a:cubicBezTo>
                <a:cubicBezTo>
                  <a:pt x="1687106" y="973079"/>
                  <a:pt x="1560746" y="989466"/>
                  <a:pt x="1321308" y="979624"/>
                </a:cubicBezTo>
                <a:cubicBezTo>
                  <a:pt x="1081870" y="969782"/>
                  <a:pt x="571447" y="924973"/>
                  <a:pt x="0" y="979624"/>
                </a:cubicBezTo>
                <a:cubicBezTo>
                  <a:pt x="3751" y="821689"/>
                  <a:pt x="-16316" y="660707"/>
                  <a:pt x="0" y="509404"/>
                </a:cubicBezTo>
                <a:cubicBezTo>
                  <a:pt x="16316" y="358101"/>
                  <a:pt x="16046" y="171530"/>
                  <a:pt x="0" y="0"/>
                </a:cubicBezTo>
                <a:close/>
              </a:path>
              <a:path w="7772400" h="979624" stroke="0" extrusionOk="0">
                <a:moveTo>
                  <a:pt x="0" y="0"/>
                </a:moveTo>
                <a:cubicBezTo>
                  <a:pt x="172559" y="-19181"/>
                  <a:pt x="267160" y="-7138"/>
                  <a:pt x="414528" y="0"/>
                </a:cubicBezTo>
                <a:cubicBezTo>
                  <a:pt x="561896" y="7138"/>
                  <a:pt x="763323" y="10240"/>
                  <a:pt x="906780" y="0"/>
                </a:cubicBezTo>
                <a:cubicBezTo>
                  <a:pt x="1050237" y="-10240"/>
                  <a:pt x="1372881" y="12435"/>
                  <a:pt x="1709928" y="0"/>
                </a:cubicBezTo>
                <a:cubicBezTo>
                  <a:pt x="2046975" y="-12435"/>
                  <a:pt x="2046577" y="-27127"/>
                  <a:pt x="2357628" y="0"/>
                </a:cubicBezTo>
                <a:cubicBezTo>
                  <a:pt x="2668679" y="27127"/>
                  <a:pt x="2826631" y="1929"/>
                  <a:pt x="3005328" y="0"/>
                </a:cubicBezTo>
                <a:cubicBezTo>
                  <a:pt x="3184025" y="-1929"/>
                  <a:pt x="3272893" y="4950"/>
                  <a:pt x="3497580" y="0"/>
                </a:cubicBezTo>
                <a:cubicBezTo>
                  <a:pt x="3722267" y="-4950"/>
                  <a:pt x="3722604" y="-6031"/>
                  <a:pt x="3912108" y="0"/>
                </a:cubicBezTo>
                <a:cubicBezTo>
                  <a:pt x="4101612" y="6031"/>
                  <a:pt x="4251394" y="20095"/>
                  <a:pt x="4404360" y="0"/>
                </a:cubicBezTo>
                <a:cubicBezTo>
                  <a:pt x="4557326" y="-20095"/>
                  <a:pt x="4652964" y="-14635"/>
                  <a:pt x="4896612" y="0"/>
                </a:cubicBezTo>
                <a:cubicBezTo>
                  <a:pt x="5140260" y="14635"/>
                  <a:pt x="5292501" y="-14882"/>
                  <a:pt x="5466588" y="0"/>
                </a:cubicBezTo>
                <a:cubicBezTo>
                  <a:pt x="5640675" y="14882"/>
                  <a:pt x="5870678" y="15446"/>
                  <a:pt x="6114288" y="0"/>
                </a:cubicBezTo>
                <a:cubicBezTo>
                  <a:pt x="6357898" y="-15446"/>
                  <a:pt x="6641901" y="39230"/>
                  <a:pt x="6917436" y="0"/>
                </a:cubicBezTo>
                <a:cubicBezTo>
                  <a:pt x="7192971" y="-39230"/>
                  <a:pt x="7557295" y="-27330"/>
                  <a:pt x="7772400" y="0"/>
                </a:cubicBezTo>
                <a:cubicBezTo>
                  <a:pt x="7760184" y="113440"/>
                  <a:pt x="7758523" y="279082"/>
                  <a:pt x="7772400" y="509404"/>
                </a:cubicBezTo>
                <a:cubicBezTo>
                  <a:pt x="7786277" y="739726"/>
                  <a:pt x="7791235" y="877952"/>
                  <a:pt x="7772400" y="979624"/>
                </a:cubicBezTo>
                <a:cubicBezTo>
                  <a:pt x="7575337" y="969182"/>
                  <a:pt x="7246415" y="948927"/>
                  <a:pt x="6969252" y="979624"/>
                </a:cubicBezTo>
                <a:cubicBezTo>
                  <a:pt x="6692089" y="1010321"/>
                  <a:pt x="6502210" y="956199"/>
                  <a:pt x="6321552" y="979624"/>
                </a:cubicBezTo>
                <a:cubicBezTo>
                  <a:pt x="6140894" y="1003049"/>
                  <a:pt x="5950394" y="951594"/>
                  <a:pt x="5751576" y="979624"/>
                </a:cubicBezTo>
                <a:cubicBezTo>
                  <a:pt x="5552758" y="1007654"/>
                  <a:pt x="5330061" y="984172"/>
                  <a:pt x="5181600" y="979624"/>
                </a:cubicBezTo>
                <a:cubicBezTo>
                  <a:pt x="5033139" y="975076"/>
                  <a:pt x="4864981" y="973607"/>
                  <a:pt x="4611624" y="979624"/>
                </a:cubicBezTo>
                <a:cubicBezTo>
                  <a:pt x="4358267" y="985641"/>
                  <a:pt x="4231230" y="1005365"/>
                  <a:pt x="3886200" y="979624"/>
                </a:cubicBezTo>
                <a:cubicBezTo>
                  <a:pt x="3541170" y="953883"/>
                  <a:pt x="3437745" y="957854"/>
                  <a:pt x="3160776" y="979624"/>
                </a:cubicBezTo>
                <a:cubicBezTo>
                  <a:pt x="2883807" y="1001394"/>
                  <a:pt x="2797770" y="966915"/>
                  <a:pt x="2590800" y="979624"/>
                </a:cubicBezTo>
                <a:cubicBezTo>
                  <a:pt x="2383830" y="992333"/>
                  <a:pt x="2188510" y="1007217"/>
                  <a:pt x="2020824" y="979624"/>
                </a:cubicBezTo>
                <a:cubicBezTo>
                  <a:pt x="1853138" y="952031"/>
                  <a:pt x="1566958" y="976417"/>
                  <a:pt x="1450848" y="979624"/>
                </a:cubicBezTo>
                <a:cubicBezTo>
                  <a:pt x="1334738" y="982831"/>
                  <a:pt x="1128740" y="981127"/>
                  <a:pt x="958596" y="979624"/>
                </a:cubicBezTo>
                <a:cubicBezTo>
                  <a:pt x="788452" y="978121"/>
                  <a:pt x="422265" y="956998"/>
                  <a:pt x="0" y="979624"/>
                </a:cubicBezTo>
                <a:cubicBezTo>
                  <a:pt x="-5932" y="754496"/>
                  <a:pt x="-24976" y="723555"/>
                  <a:pt x="0" y="480016"/>
                </a:cubicBezTo>
                <a:cubicBezTo>
                  <a:pt x="24976" y="236477"/>
                  <a:pt x="-1531" y="134409"/>
                  <a:pt x="0" y="0"/>
                </a:cubicBezTo>
                <a:close/>
              </a:path>
            </a:pathLst>
          </a:custGeom>
          <a:ln w="19050">
            <a:solidFill>
              <a:srgbClr val="00B050"/>
            </a:solidFill>
            <a:extLst>
              <a:ext uri="{C807C97D-BFC1-408E-A445-0C87EB9F89A2}">
                <ask:lineSketchStyleProps xmlns:ask="http://schemas.microsoft.com/office/drawing/2018/sketchyshapes" sd="2650216993">
                  <a:prstGeom prst="rect">
                    <a:avLst/>
                  </a:prstGeom>
                  <ask:type>
                    <ask:lineSketchFreehand/>
                  </ask:type>
                </ask:lineSketchStyleProps>
              </a:ext>
            </a:extLst>
          </a:ln>
        </p:spPr>
      </p:pic>
      <p:pic>
        <p:nvPicPr>
          <p:cNvPr id="8" name="Picture 7">
            <a:extLst>
              <a:ext uri="{FF2B5EF4-FFF2-40B4-BE49-F238E27FC236}">
                <a16:creationId xmlns:a16="http://schemas.microsoft.com/office/drawing/2014/main" id="{84992341-CE8D-DB9E-4C00-872CD1568E40}"/>
              </a:ext>
            </a:extLst>
          </p:cNvPr>
          <p:cNvPicPr>
            <a:picLocks noChangeAspect="1"/>
          </p:cNvPicPr>
          <p:nvPr/>
        </p:nvPicPr>
        <p:blipFill>
          <a:blip r:embed="rId4"/>
          <a:stretch>
            <a:fillRect/>
          </a:stretch>
        </p:blipFill>
        <p:spPr>
          <a:xfrm>
            <a:off x="1644987" y="2477193"/>
            <a:ext cx="5105825" cy="2666307"/>
          </a:xfrm>
          <a:prstGeom prst="rect">
            <a:avLst/>
          </a:prstGeom>
        </p:spPr>
      </p:pic>
      <p:grpSp>
        <p:nvGrpSpPr>
          <p:cNvPr id="9" name="Google Shape;254;p31">
            <a:extLst>
              <a:ext uri="{FF2B5EF4-FFF2-40B4-BE49-F238E27FC236}">
                <a16:creationId xmlns:a16="http://schemas.microsoft.com/office/drawing/2014/main" id="{5151F1C0-AB36-341D-6F46-6D5BA23E8E8A}"/>
              </a:ext>
            </a:extLst>
          </p:cNvPr>
          <p:cNvGrpSpPr/>
          <p:nvPr/>
        </p:nvGrpSpPr>
        <p:grpSpPr>
          <a:xfrm rot="2700000">
            <a:off x="299749" y="3946103"/>
            <a:ext cx="974676" cy="792284"/>
            <a:chOff x="2258813" y="3584825"/>
            <a:chExt cx="1067700" cy="867900"/>
          </a:xfrm>
        </p:grpSpPr>
        <p:sp>
          <p:nvSpPr>
            <p:cNvPr id="10" name="Google Shape;255;p31">
              <a:extLst>
                <a:ext uri="{FF2B5EF4-FFF2-40B4-BE49-F238E27FC236}">
                  <a16:creationId xmlns:a16="http://schemas.microsoft.com/office/drawing/2014/main" id="{41CB4DCB-EE73-0FB3-0EE3-0131C159548B}"/>
                </a:ext>
              </a:extLst>
            </p:cNvPr>
            <p:cNvSpPr/>
            <p:nvPr/>
          </p:nvSpPr>
          <p:spPr>
            <a:xfrm>
              <a:off x="2258813" y="3661025"/>
              <a:ext cx="915300" cy="791700"/>
            </a:xfrm>
            <a:prstGeom prst="triangle">
              <a:avLst>
                <a:gd name="adj" fmla="val 50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6;p31">
              <a:extLst>
                <a:ext uri="{FF2B5EF4-FFF2-40B4-BE49-F238E27FC236}">
                  <a16:creationId xmlns:a16="http://schemas.microsoft.com/office/drawing/2014/main" id="{998E3DD0-AAEC-5AB3-C472-1BEFEF351BFD}"/>
                </a:ext>
              </a:extLst>
            </p:cNvPr>
            <p:cNvSpPr/>
            <p:nvPr/>
          </p:nvSpPr>
          <p:spPr>
            <a:xfrm>
              <a:off x="2411213" y="3584825"/>
              <a:ext cx="915300" cy="791700"/>
            </a:xfrm>
            <a:prstGeom prst="triangle">
              <a:avLst>
                <a:gd name="adj" fmla="val 5000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877171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5A3CA-5013-AF0E-D2AD-81885F4B0B86}"/>
              </a:ext>
            </a:extLst>
          </p:cNvPr>
          <p:cNvSpPr>
            <a:spLocks noGrp="1"/>
          </p:cNvSpPr>
          <p:nvPr>
            <p:ph type="title"/>
          </p:nvPr>
        </p:nvSpPr>
        <p:spPr/>
        <p:txBody>
          <a:bodyPr>
            <a:normAutofit fontScale="90000"/>
          </a:bodyPr>
          <a:lstStyle/>
          <a:p>
            <a:r>
              <a:rPr lang="en-GB" sz="2600" dirty="0"/>
              <a:t>Statistical Analysis: </a:t>
            </a:r>
            <a:r>
              <a:rPr lang="en-GB" sz="2600" dirty="0">
                <a:solidFill>
                  <a:schemeClr val="accent4"/>
                </a:solidFill>
              </a:rPr>
              <a:t>Hypotheses Testing 2</a:t>
            </a:r>
            <a:endParaRPr lang="en-DE" sz="2000" dirty="0">
              <a:solidFill>
                <a:schemeClr val="accent4"/>
              </a:solidFill>
            </a:endParaRPr>
          </a:p>
        </p:txBody>
      </p:sp>
      <p:sp>
        <p:nvSpPr>
          <p:cNvPr id="5" name="Slide Number Placeholder 4">
            <a:extLst>
              <a:ext uri="{FF2B5EF4-FFF2-40B4-BE49-F238E27FC236}">
                <a16:creationId xmlns:a16="http://schemas.microsoft.com/office/drawing/2014/main" id="{6B407018-43BA-E2BC-EA7D-96FBE194006B}"/>
              </a:ext>
            </a:extLst>
          </p:cNvPr>
          <p:cNvSpPr>
            <a:spLocks noGrp="1"/>
          </p:cNvSpPr>
          <p:nvPr>
            <p:ph type="sldNum" idx="12"/>
          </p:nvPr>
        </p:nvSpPr>
        <p:spPr/>
        <p:txBody>
          <a:bodyPr>
            <a:normAutofit fontScale="92500" lnSpcReduction="20000"/>
          </a:bodyPr>
          <a:lstStyle/>
          <a:p>
            <a:pPr marL="0" lvl="0" indent="0" algn="r" rtl="0">
              <a:spcBef>
                <a:spcPts val="0"/>
              </a:spcBef>
              <a:spcAft>
                <a:spcPts val="0"/>
              </a:spcAft>
              <a:buNone/>
            </a:pPr>
            <a:fld id="{00000000-1234-1234-1234-123412341234}" type="slidenum">
              <a:rPr lang="en" smtClean="0"/>
              <a:t>39</a:t>
            </a:fld>
            <a:endParaRPr lang="en"/>
          </a:p>
        </p:txBody>
      </p:sp>
      <p:pic>
        <p:nvPicPr>
          <p:cNvPr id="4" name="Picture 3">
            <a:extLst>
              <a:ext uri="{FF2B5EF4-FFF2-40B4-BE49-F238E27FC236}">
                <a16:creationId xmlns:a16="http://schemas.microsoft.com/office/drawing/2014/main" id="{6585F7B1-0E08-7209-52A8-B3ABE46E245E}"/>
              </a:ext>
            </a:extLst>
          </p:cNvPr>
          <p:cNvPicPr>
            <a:picLocks noChangeAspect="1"/>
          </p:cNvPicPr>
          <p:nvPr/>
        </p:nvPicPr>
        <p:blipFill rotWithShape="1">
          <a:blip r:embed="rId2"/>
          <a:srcRect t="17301"/>
          <a:stretch/>
        </p:blipFill>
        <p:spPr>
          <a:xfrm>
            <a:off x="923915" y="1845426"/>
            <a:ext cx="6697653" cy="3298074"/>
          </a:xfrm>
          <a:prstGeom prst="rect">
            <a:avLst/>
          </a:prstGeom>
        </p:spPr>
      </p:pic>
      <p:pic>
        <p:nvPicPr>
          <p:cNvPr id="6" name="Picture 5">
            <a:extLst>
              <a:ext uri="{FF2B5EF4-FFF2-40B4-BE49-F238E27FC236}">
                <a16:creationId xmlns:a16="http://schemas.microsoft.com/office/drawing/2014/main" id="{B1502E1C-9697-FE14-8258-186624FEF566}"/>
              </a:ext>
            </a:extLst>
          </p:cNvPr>
          <p:cNvPicPr>
            <a:picLocks noChangeAspect="1"/>
          </p:cNvPicPr>
          <p:nvPr/>
        </p:nvPicPr>
        <p:blipFill>
          <a:blip r:embed="rId3"/>
          <a:stretch>
            <a:fillRect/>
          </a:stretch>
        </p:blipFill>
        <p:spPr>
          <a:xfrm>
            <a:off x="386542" y="902519"/>
            <a:ext cx="7772400" cy="1006343"/>
          </a:xfrm>
          <a:custGeom>
            <a:avLst/>
            <a:gdLst>
              <a:gd name="connsiteX0" fmla="*/ 0 w 7772400"/>
              <a:gd name="connsiteY0" fmla="*/ 0 h 1006343"/>
              <a:gd name="connsiteX1" fmla="*/ 492252 w 7772400"/>
              <a:gd name="connsiteY1" fmla="*/ 0 h 1006343"/>
              <a:gd name="connsiteX2" fmla="*/ 984504 w 7772400"/>
              <a:gd name="connsiteY2" fmla="*/ 0 h 1006343"/>
              <a:gd name="connsiteX3" fmla="*/ 1399032 w 7772400"/>
              <a:gd name="connsiteY3" fmla="*/ 0 h 1006343"/>
              <a:gd name="connsiteX4" fmla="*/ 2046732 w 7772400"/>
              <a:gd name="connsiteY4" fmla="*/ 0 h 1006343"/>
              <a:gd name="connsiteX5" fmla="*/ 2461260 w 7772400"/>
              <a:gd name="connsiteY5" fmla="*/ 0 h 1006343"/>
              <a:gd name="connsiteX6" fmla="*/ 3108960 w 7772400"/>
              <a:gd name="connsiteY6" fmla="*/ 0 h 1006343"/>
              <a:gd name="connsiteX7" fmla="*/ 3601212 w 7772400"/>
              <a:gd name="connsiteY7" fmla="*/ 0 h 1006343"/>
              <a:gd name="connsiteX8" fmla="*/ 4171188 w 7772400"/>
              <a:gd name="connsiteY8" fmla="*/ 0 h 1006343"/>
              <a:gd name="connsiteX9" fmla="*/ 4974336 w 7772400"/>
              <a:gd name="connsiteY9" fmla="*/ 0 h 1006343"/>
              <a:gd name="connsiteX10" fmla="*/ 5622036 w 7772400"/>
              <a:gd name="connsiteY10" fmla="*/ 0 h 1006343"/>
              <a:gd name="connsiteX11" fmla="*/ 6192012 w 7772400"/>
              <a:gd name="connsiteY11" fmla="*/ 0 h 1006343"/>
              <a:gd name="connsiteX12" fmla="*/ 6606540 w 7772400"/>
              <a:gd name="connsiteY12" fmla="*/ 0 h 1006343"/>
              <a:gd name="connsiteX13" fmla="*/ 7176516 w 7772400"/>
              <a:gd name="connsiteY13" fmla="*/ 0 h 1006343"/>
              <a:gd name="connsiteX14" fmla="*/ 7772400 w 7772400"/>
              <a:gd name="connsiteY14" fmla="*/ 0 h 1006343"/>
              <a:gd name="connsiteX15" fmla="*/ 7772400 w 7772400"/>
              <a:gd name="connsiteY15" fmla="*/ 483045 h 1006343"/>
              <a:gd name="connsiteX16" fmla="*/ 7772400 w 7772400"/>
              <a:gd name="connsiteY16" fmla="*/ 1006343 h 1006343"/>
              <a:gd name="connsiteX17" fmla="*/ 7357872 w 7772400"/>
              <a:gd name="connsiteY17" fmla="*/ 1006343 h 1006343"/>
              <a:gd name="connsiteX18" fmla="*/ 6865620 w 7772400"/>
              <a:gd name="connsiteY18" fmla="*/ 1006343 h 1006343"/>
              <a:gd name="connsiteX19" fmla="*/ 6451092 w 7772400"/>
              <a:gd name="connsiteY19" fmla="*/ 1006343 h 1006343"/>
              <a:gd name="connsiteX20" fmla="*/ 6036564 w 7772400"/>
              <a:gd name="connsiteY20" fmla="*/ 1006343 h 1006343"/>
              <a:gd name="connsiteX21" fmla="*/ 5388864 w 7772400"/>
              <a:gd name="connsiteY21" fmla="*/ 1006343 h 1006343"/>
              <a:gd name="connsiteX22" fmla="*/ 4818888 w 7772400"/>
              <a:gd name="connsiteY22" fmla="*/ 1006343 h 1006343"/>
              <a:gd name="connsiteX23" fmla="*/ 4326636 w 7772400"/>
              <a:gd name="connsiteY23" fmla="*/ 1006343 h 1006343"/>
              <a:gd name="connsiteX24" fmla="*/ 3834384 w 7772400"/>
              <a:gd name="connsiteY24" fmla="*/ 1006343 h 1006343"/>
              <a:gd name="connsiteX25" fmla="*/ 3264408 w 7772400"/>
              <a:gd name="connsiteY25" fmla="*/ 1006343 h 1006343"/>
              <a:gd name="connsiteX26" fmla="*/ 2538984 w 7772400"/>
              <a:gd name="connsiteY26" fmla="*/ 1006343 h 1006343"/>
              <a:gd name="connsiteX27" fmla="*/ 2124456 w 7772400"/>
              <a:gd name="connsiteY27" fmla="*/ 1006343 h 1006343"/>
              <a:gd name="connsiteX28" fmla="*/ 1399032 w 7772400"/>
              <a:gd name="connsiteY28" fmla="*/ 1006343 h 1006343"/>
              <a:gd name="connsiteX29" fmla="*/ 984504 w 7772400"/>
              <a:gd name="connsiteY29" fmla="*/ 1006343 h 1006343"/>
              <a:gd name="connsiteX30" fmla="*/ 569976 w 7772400"/>
              <a:gd name="connsiteY30" fmla="*/ 1006343 h 1006343"/>
              <a:gd name="connsiteX31" fmla="*/ 0 w 7772400"/>
              <a:gd name="connsiteY31" fmla="*/ 1006343 h 1006343"/>
              <a:gd name="connsiteX32" fmla="*/ 0 w 7772400"/>
              <a:gd name="connsiteY32" fmla="*/ 483045 h 1006343"/>
              <a:gd name="connsiteX33" fmla="*/ 0 w 7772400"/>
              <a:gd name="connsiteY33" fmla="*/ 0 h 1006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772400" h="1006343" fill="none" extrusionOk="0">
                <a:moveTo>
                  <a:pt x="0" y="0"/>
                </a:moveTo>
                <a:cubicBezTo>
                  <a:pt x="163872" y="12083"/>
                  <a:pt x="282128" y="19454"/>
                  <a:pt x="492252" y="0"/>
                </a:cubicBezTo>
                <a:cubicBezTo>
                  <a:pt x="702376" y="-19454"/>
                  <a:pt x="861290" y="-383"/>
                  <a:pt x="984504" y="0"/>
                </a:cubicBezTo>
                <a:cubicBezTo>
                  <a:pt x="1107718" y="383"/>
                  <a:pt x="1223463" y="-12436"/>
                  <a:pt x="1399032" y="0"/>
                </a:cubicBezTo>
                <a:cubicBezTo>
                  <a:pt x="1574601" y="12436"/>
                  <a:pt x="1896264" y="19640"/>
                  <a:pt x="2046732" y="0"/>
                </a:cubicBezTo>
                <a:cubicBezTo>
                  <a:pt x="2197200" y="-19640"/>
                  <a:pt x="2336131" y="-7220"/>
                  <a:pt x="2461260" y="0"/>
                </a:cubicBezTo>
                <a:cubicBezTo>
                  <a:pt x="2586389" y="7220"/>
                  <a:pt x="2863777" y="24374"/>
                  <a:pt x="3108960" y="0"/>
                </a:cubicBezTo>
                <a:cubicBezTo>
                  <a:pt x="3354143" y="-24374"/>
                  <a:pt x="3469458" y="7959"/>
                  <a:pt x="3601212" y="0"/>
                </a:cubicBezTo>
                <a:cubicBezTo>
                  <a:pt x="3732966" y="-7959"/>
                  <a:pt x="4039367" y="4768"/>
                  <a:pt x="4171188" y="0"/>
                </a:cubicBezTo>
                <a:cubicBezTo>
                  <a:pt x="4303009" y="-4768"/>
                  <a:pt x="4622804" y="-39129"/>
                  <a:pt x="4974336" y="0"/>
                </a:cubicBezTo>
                <a:cubicBezTo>
                  <a:pt x="5325868" y="39129"/>
                  <a:pt x="5317644" y="-19454"/>
                  <a:pt x="5622036" y="0"/>
                </a:cubicBezTo>
                <a:cubicBezTo>
                  <a:pt x="5926428" y="19454"/>
                  <a:pt x="6058327" y="-15686"/>
                  <a:pt x="6192012" y="0"/>
                </a:cubicBezTo>
                <a:cubicBezTo>
                  <a:pt x="6325697" y="15686"/>
                  <a:pt x="6425839" y="-13464"/>
                  <a:pt x="6606540" y="0"/>
                </a:cubicBezTo>
                <a:cubicBezTo>
                  <a:pt x="6787241" y="13464"/>
                  <a:pt x="6933940" y="22677"/>
                  <a:pt x="7176516" y="0"/>
                </a:cubicBezTo>
                <a:cubicBezTo>
                  <a:pt x="7419092" y="-22677"/>
                  <a:pt x="7538510" y="-9733"/>
                  <a:pt x="7772400" y="0"/>
                </a:cubicBezTo>
                <a:cubicBezTo>
                  <a:pt x="7783933" y="137055"/>
                  <a:pt x="7752890" y="291571"/>
                  <a:pt x="7772400" y="483045"/>
                </a:cubicBezTo>
                <a:cubicBezTo>
                  <a:pt x="7791910" y="674519"/>
                  <a:pt x="7768999" y="874207"/>
                  <a:pt x="7772400" y="1006343"/>
                </a:cubicBezTo>
                <a:cubicBezTo>
                  <a:pt x="7651380" y="990941"/>
                  <a:pt x="7522439" y="1010741"/>
                  <a:pt x="7357872" y="1006343"/>
                </a:cubicBezTo>
                <a:cubicBezTo>
                  <a:pt x="7193305" y="1001945"/>
                  <a:pt x="7031450" y="988648"/>
                  <a:pt x="6865620" y="1006343"/>
                </a:cubicBezTo>
                <a:cubicBezTo>
                  <a:pt x="6699790" y="1024038"/>
                  <a:pt x="6579838" y="997080"/>
                  <a:pt x="6451092" y="1006343"/>
                </a:cubicBezTo>
                <a:cubicBezTo>
                  <a:pt x="6322346" y="1015606"/>
                  <a:pt x="6121554" y="999664"/>
                  <a:pt x="6036564" y="1006343"/>
                </a:cubicBezTo>
                <a:cubicBezTo>
                  <a:pt x="5951574" y="1013022"/>
                  <a:pt x="5655450" y="990765"/>
                  <a:pt x="5388864" y="1006343"/>
                </a:cubicBezTo>
                <a:cubicBezTo>
                  <a:pt x="5122278" y="1021921"/>
                  <a:pt x="4940514" y="1014456"/>
                  <a:pt x="4818888" y="1006343"/>
                </a:cubicBezTo>
                <a:cubicBezTo>
                  <a:pt x="4697262" y="998230"/>
                  <a:pt x="4526368" y="986129"/>
                  <a:pt x="4326636" y="1006343"/>
                </a:cubicBezTo>
                <a:cubicBezTo>
                  <a:pt x="4126904" y="1026557"/>
                  <a:pt x="4057866" y="997042"/>
                  <a:pt x="3834384" y="1006343"/>
                </a:cubicBezTo>
                <a:cubicBezTo>
                  <a:pt x="3610902" y="1015644"/>
                  <a:pt x="3403767" y="1033375"/>
                  <a:pt x="3264408" y="1006343"/>
                </a:cubicBezTo>
                <a:cubicBezTo>
                  <a:pt x="3125049" y="979311"/>
                  <a:pt x="2701395" y="1030153"/>
                  <a:pt x="2538984" y="1006343"/>
                </a:cubicBezTo>
                <a:cubicBezTo>
                  <a:pt x="2376573" y="982533"/>
                  <a:pt x="2254794" y="1006811"/>
                  <a:pt x="2124456" y="1006343"/>
                </a:cubicBezTo>
                <a:cubicBezTo>
                  <a:pt x="1994118" y="1005875"/>
                  <a:pt x="1607018" y="1013813"/>
                  <a:pt x="1399032" y="1006343"/>
                </a:cubicBezTo>
                <a:cubicBezTo>
                  <a:pt x="1191046" y="998873"/>
                  <a:pt x="1126276" y="1019943"/>
                  <a:pt x="984504" y="1006343"/>
                </a:cubicBezTo>
                <a:cubicBezTo>
                  <a:pt x="842732" y="992743"/>
                  <a:pt x="753874" y="1003890"/>
                  <a:pt x="569976" y="1006343"/>
                </a:cubicBezTo>
                <a:cubicBezTo>
                  <a:pt x="386078" y="1008796"/>
                  <a:pt x="121186" y="1013949"/>
                  <a:pt x="0" y="1006343"/>
                </a:cubicBezTo>
                <a:cubicBezTo>
                  <a:pt x="23331" y="857315"/>
                  <a:pt x="-21143" y="636184"/>
                  <a:pt x="0" y="483045"/>
                </a:cubicBezTo>
                <a:cubicBezTo>
                  <a:pt x="21143" y="329906"/>
                  <a:pt x="5979" y="108910"/>
                  <a:pt x="0" y="0"/>
                </a:cubicBezTo>
                <a:close/>
              </a:path>
              <a:path w="7772400" h="1006343" stroke="0" extrusionOk="0">
                <a:moveTo>
                  <a:pt x="0" y="0"/>
                </a:moveTo>
                <a:cubicBezTo>
                  <a:pt x="247820" y="12784"/>
                  <a:pt x="295819" y="23541"/>
                  <a:pt x="569976" y="0"/>
                </a:cubicBezTo>
                <a:cubicBezTo>
                  <a:pt x="844133" y="-23541"/>
                  <a:pt x="976847" y="16530"/>
                  <a:pt x="1139952" y="0"/>
                </a:cubicBezTo>
                <a:cubicBezTo>
                  <a:pt x="1303057" y="-16530"/>
                  <a:pt x="1465464" y="-13460"/>
                  <a:pt x="1709928" y="0"/>
                </a:cubicBezTo>
                <a:cubicBezTo>
                  <a:pt x="1954392" y="13460"/>
                  <a:pt x="2213875" y="-20336"/>
                  <a:pt x="2357628" y="0"/>
                </a:cubicBezTo>
                <a:cubicBezTo>
                  <a:pt x="2501381" y="20336"/>
                  <a:pt x="2715050" y="22639"/>
                  <a:pt x="3005328" y="0"/>
                </a:cubicBezTo>
                <a:cubicBezTo>
                  <a:pt x="3295606" y="-22639"/>
                  <a:pt x="3308189" y="-8854"/>
                  <a:pt x="3497580" y="0"/>
                </a:cubicBezTo>
                <a:cubicBezTo>
                  <a:pt x="3686971" y="8854"/>
                  <a:pt x="3923779" y="40126"/>
                  <a:pt x="4300728" y="0"/>
                </a:cubicBezTo>
                <a:cubicBezTo>
                  <a:pt x="4677677" y="-40126"/>
                  <a:pt x="4749191" y="-22920"/>
                  <a:pt x="5103876" y="0"/>
                </a:cubicBezTo>
                <a:cubicBezTo>
                  <a:pt x="5458561" y="22920"/>
                  <a:pt x="5385541" y="6967"/>
                  <a:pt x="5518404" y="0"/>
                </a:cubicBezTo>
                <a:cubicBezTo>
                  <a:pt x="5651267" y="-6967"/>
                  <a:pt x="5839677" y="619"/>
                  <a:pt x="5932932" y="0"/>
                </a:cubicBezTo>
                <a:cubicBezTo>
                  <a:pt x="6026187" y="-619"/>
                  <a:pt x="6223016" y="-13179"/>
                  <a:pt x="6347460" y="0"/>
                </a:cubicBezTo>
                <a:cubicBezTo>
                  <a:pt x="6471904" y="13179"/>
                  <a:pt x="6952495" y="31073"/>
                  <a:pt x="7150608" y="0"/>
                </a:cubicBezTo>
                <a:cubicBezTo>
                  <a:pt x="7348721" y="-31073"/>
                  <a:pt x="7501200" y="-8267"/>
                  <a:pt x="7772400" y="0"/>
                </a:cubicBezTo>
                <a:cubicBezTo>
                  <a:pt x="7775203" y="153012"/>
                  <a:pt x="7791674" y="357344"/>
                  <a:pt x="7772400" y="513235"/>
                </a:cubicBezTo>
                <a:cubicBezTo>
                  <a:pt x="7753126" y="669127"/>
                  <a:pt x="7751989" y="889093"/>
                  <a:pt x="7772400" y="1006343"/>
                </a:cubicBezTo>
                <a:cubicBezTo>
                  <a:pt x="7399757" y="1000632"/>
                  <a:pt x="7352120" y="1018169"/>
                  <a:pt x="6969252" y="1006343"/>
                </a:cubicBezTo>
                <a:cubicBezTo>
                  <a:pt x="6586384" y="994517"/>
                  <a:pt x="6679178" y="1019119"/>
                  <a:pt x="6477000" y="1006343"/>
                </a:cubicBezTo>
                <a:cubicBezTo>
                  <a:pt x="6274822" y="993567"/>
                  <a:pt x="6239395" y="1011688"/>
                  <a:pt x="6062472" y="1006343"/>
                </a:cubicBezTo>
                <a:cubicBezTo>
                  <a:pt x="5885549" y="1000998"/>
                  <a:pt x="5482388" y="1017035"/>
                  <a:pt x="5337048" y="1006343"/>
                </a:cubicBezTo>
                <a:cubicBezTo>
                  <a:pt x="5191708" y="995651"/>
                  <a:pt x="4836402" y="988938"/>
                  <a:pt x="4689348" y="1006343"/>
                </a:cubicBezTo>
                <a:cubicBezTo>
                  <a:pt x="4542294" y="1023748"/>
                  <a:pt x="4286018" y="972564"/>
                  <a:pt x="3886200" y="1006343"/>
                </a:cubicBezTo>
                <a:cubicBezTo>
                  <a:pt x="3486382" y="1040122"/>
                  <a:pt x="3404311" y="1010232"/>
                  <a:pt x="3238500" y="1006343"/>
                </a:cubicBezTo>
                <a:cubicBezTo>
                  <a:pt x="3072689" y="1002454"/>
                  <a:pt x="2908638" y="1031229"/>
                  <a:pt x="2590800" y="1006343"/>
                </a:cubicBezTo>
                <a:cubicBezTo>
                  <a:pt x="2272962" y="981457"/>
                  <a:pt x="2252173" y="1013177"/>
                  <a:pt x="1943100" y="1006343"/>
                </a:cubicBezTo>
                <a:cubicBezTo>
                  <a:pt x="1634027" y="999509"/>
                  <a:pt x="1323953" y="1042232"/>
                  <a:pt x="1139952" y="1006343"/>
                </a:cubicBezTo>
                <a:cubicBezTo>
                  <a:pt x="955951" y="970454"/>
                  <a:pt x="879567" y="1011148"/>
                  <a:pt x="725424" y="1006343"/>
                </a:cubicBezTo>
                <a:cubicBezTo>
                  <a:pt x="571281" y="1001538"/>
                  <a:pt x="210413" y="981153"/>
                  <a:pt x="0" y="1006343"/>
                </a:cubicBezTo>
                <a:cubicBezTo>
                  <a:pt x="-3705" y="886865"/>
                  <a:pt x="-19650" y="604245"/>
                  <a:pt x="0" y="503172"/>
                </a:cubicBezTo>
                <a:cubicBezTo>
                  <a:pt x="19650" y="402099"/>
                  <a:pt x="-14340" y="215425"/>
                  <a:pt x="0" y="0"/>
                </a:cubicBezTo>
                <a:close/>
              </a:path>
            </a:pathLst>
          </a:custGeom>
          <a:ln w="19050">
            <a:solidFill>
              <a:srgbClr val="00B050"/>
            </a:solidFill>
            <a:extLst>
              <a:ext uri="{C807C97D-BFC1-408E-A445-0C87EB9F89A2}">
                <ask:lineSketchStyleProps xmlns:ask="http://schemas.microsoft.com/office/drawing/2018/sketchyshapes" sd="1635596295">
                  <a:prstGeom prst="rect">
                    <a:avLst/>
                  </a:prstGeom>
                  <ask:type>
                    <ask:lineSketchFreehand/>
                  </ask:type>
                </ask:lineSketchStyleProps>
              </a:ext>
            </a:extLst>
          </a:ln>
        </p:spPr>
      </p:pic>
      <p:grpSp>
        <p:nvGrpSpPr>
          <p:cNvPr id="9" name="Google Shape;263;p31">
            <a:extLst>
              <a:ext uri="{FF2B5EF4-FFF2-40B4-BE49-F238E27FC236}">
                <a16:creationId xmlns:a16="http://schemas.microsoft.com/office/drawing/2014/main" id="{41552228-C4F8-078B-6F8C-951C7D7E3F0D}"/>
              </a:ext>
            </a:extLst>
          </p:cNvPr>
          <p:cNvGrpSpPr/>
          <p:nvPr/>
        </p:nvGrpSpPr>
        <p:grpSpPr>
          <a:xfrm>
            <a:off x="7297926" y="2226747"/>
            <a:ext cx="1007893" cy="1007892"/>
            <a:chOff x="5530800" y="2137000"/>
            <a:chExt cx="1104178" cy="1104176"/>
          </a:xfrm>
        </p:grpSpPr>
        <p:sp>
          <p:nvSpPr>
            <p:cNvPr id="10" name="Google Shape;264;p31">
              <a:extLst>
                <a:ext uri="{FF2B5EF4-FFF2-40B4-BE49-F238E27FC236}">
                  <a16:creationId xmlns:a16="http://schemas.microsoft.com/office/drawing/2014/main" id="{E8C713B5-41DA-1425-7731-4B389E1FAE0B}"/>
                </a:ext>
              </a:extLst>
            </p:cNvPr>
            <p:cNvSpPr/>
            <p:nvPr/>
          </p:nvSpPr>
          <p:spPr>
            <a:xfrm>
              <a:off x="5530800" y="2238576"/>
              <a:ext cx="1002600" cy="10026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5;p31">
              <a:extLst>
                <a:ext uri="{FF2B5EF4-FFF2-40B4-BE49-F238E27FC236}">
                  <a16:creationId xmlns:a16="http://schemas.microsoft.com/office/drawing/2014/main" id="{BC3AB35A-F885-9D6F-C4CA-5B718E87AE93}"/>
                </a:ext>
              </a:extLst>
            </p:cNvPr>
            <p:cNvSpPr/>
            <p:nvPr/>
          </p:nvSpPr>
          <p:spPr>
            <a:xfrm>
              <a:off x="5632378" y="2137000"/>
              <a:ext cx="1002600" cy="10026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33256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5"/>
        <p:cNvGrpSpPr/>
        <p:nvPr/>
      </p:nvGrpSpPr>
      <p:grpSpPr>
        <a:xfrm>
          <a:off x="0" y="0"/>
          <a:ext cx="0" cy="0"/>
          <a:chOff x="0" y="0"/>
          <a:chExt cx="0" cy="0"/>
        </a:xfrm>
      </p:grpSpPr>
      <p:sp>
        <p:nvSpPr>
          <p:cNvPr id="146" name="Google Shape;146;p23"/>
          <p:cNvSpPr txBox="1">
            <a:spLocks noGrp="1"/>
          </p:cNvSpPr>
          <p:nvPr>
            <p:ph type="title"/>
          </p:nvPr>
        </p:nvSpPr>
        <p:spPr>
          <a:xfrm>
            <a:off x="311700" y="2184096"/>
            <a:ext cx="8520600" cy="841800"/>
          </a:xfrm>
          <a:prstGeom prst="rect">
            <a:avLst/>
          </a:prstGeom>
        </p:spPr>
        <p:txBody>
          <a:bodyPr spcFirstLastPara="1" wrap="square" lIns="91425" tIns="91425" rIns="91425" bIns="91425" anchor="ctr" anchorCtr="0">
            <a:normAutofit fontScale="90000"/>
          </a:bodyPr>
          <a:lstStyle/>
          <a:p>
            <a:pPr algn="l" fontAlgn="base"/>
            <a:r>
              <a:rPr lang="en-GB" sz="3600" dirty="0"/>
              <a:t>About Dataset:</a:t>
            </a:r>
            <a:br>
              <a:rPr lang="en-GB" sz="3600" dirty="0"/>
            </a:br>
            <a:br>
              <a:rPr lang="en-GB" sz="1800" dirty="0"/>
            </a:br>
            <a:r>
              <a:rPr lang="en-GB" sz="2200" dirty="0">
                <a:solidFill>
                  <a:schemeClr val="accent1">
                    <a:lumMod val="20000"/>
                    <a:lumOff val="80000"/>
                  </a:schemeClr>
                </a:solidFill>
              </a:rPr>
              <a:t>Context:</a:t>
            </a:r>
            <a:br>
              <a:rPr lang="en-GB" sz="2000" dirty="0"/>
            </a:br>
            <a:r>
              <a:rPr lang="en-GB" sz="2000" dirty="0"/>
              <a:t>This dataset is originally from the National Institute of Diabetes and Digestive and Kidney Diseases. The objective is to predict based on diagnostic measurements whether a patient has diabetes.</a:t>
            </a:r>
            <a:br>
              <a:rPr lang="en-GB" sz="2000" dirty="0"/>
            </a:br>
            <a:br>
              <a:rPr lang="en-GB" sz="2000" dirty="0"/>
            </a:br>
            <a:r>
              <a:rPr lang="en-GB" sz="2200" dirty="0">
                <a:solidFill>
                  <a:schemeClr val="accent1">
                    <a:lumMod val="20000"/>
                    <a:lumOff val="80000"/>
                  </a:schemeClr>
                </a:solidFill>
              </a:rPr>
              <a:t>Content:</a:t>
            </a:r>
            <a:br>
              <a:rPr lang="en-GB" sz="2000" dirty="0"/>
            </a:br>
            <a:r>
              <a:rPr lang="en-GB" sz="2000" dirty="0"/>
              <a:t>Several constraints were placed on the selection of these instances from a larger database. In particular, all patients here are females at least 21 years old of Pima Indian heritage.</a:t>
            </a:r>
            <a:br>
              <a:rPr lang="en-GB" sz="1800" dirty="0"/>
            </a:br>
            <a:br>
              <a:rPr lang="en-GB" sz="1800" dirty="0"/>
            </a:br>
            <a:r>
              <a:rPr lang="en-GB" sz="2200" dirty="0">
                <a:solidFill>
                  <a:schemeClr val="accent1">
                    <a:lumMod val="20000"/>
                    <a:lumOff val="80000"/>
                  </a:schemeClr>
                </a:solidFill>
              </a:rPr>
              <a:t>Source: </a:t>
            </a:r>
            <a:br>
              <a:rPr lang="en-GB" sz="1800" dirty="0">
                <a:solidFill>
                  <a:schemeClr val="bg1"/>
                </a:solidFill>
              </a:rPr>
            </a:br>
            <a:r>
              <a:rPr lang="en-GB" sz="1800" dirty="0">
                <a:solidFill>
                  <a:schemeClr val="bg1"/>
                </a:solidFill>
                <a:hlinkClick r:id="rId3">
                  <a:extLst>
                    <a:ext uri="{A12FA001-AC4F-418D-AE19-62706E023703}">
                      <ahyp:hlinkClr xmlns:ahyp="http://schemas.microsoft.com/office/drawing/2018/hyperlinkcolor" val="tx"/>
                    </a:ext>
                  </a:extLst>
                </a:hlinkClick>
              </a:rPr>
              <a:t>https://www.kaggle.com/datasets/akshaydattatraykhare/diabetes-dataset</a:t>
            </a:r>
            <a:endParaRPr lang="en-GB" dirty="0">
              <a:solidFill>
                <a:schemeClr val="bg1"/>
              </a:solidFill>
            </a:endParaRPr>
          </a:p>
        </p:txBody>
      </p:sp>
      <p:sp>
        <p:nvSpPr>
          <p:cNvPr id="147" name="Google Shape;147;p23"/>
          <p:cNvSpPr txBox="1">
            <a:spLocks noGrp="1"/>
          </p:cNvSpPr>
          <p:nvPr>
            <p:ph type="sldNum" idx="12"/>
          </p:nvPr>
        </p:nvSpPr>
        <p:spPr>
          <a:xfrm>
            <a:off x="8466613" y="4762672"/>
            <a:ext cx="365700" cy="274200"/>
          </a:xfrm>
          <a:prstGeom prst="rect">
            <a:avLst/>
          </a:prstGeom>
        </p:spPr>
        <p:txBody>
          <a:bodyPr spcFirstLastPara="1" wrap="square" lIns="91425" tIns="91425" rIns="91425" bIns="91425" anchor="ctr" anchorCtr="0">
            <a:normAutofit fontScale="92500" lnSpcReduction="20000"/>
          </a:bodyPr>
          <a:lstStyle/>
          <a:p>
            <a:pPr marL="0" lvl="0" indent="0" algn="r" rtl="0">
              <a:spcBef>
                <a:spcPts val="0"/>
              </a:spcBef>
              <a:spcAft>
                <a:spcPts val="0"/>
              </a:spcAft>
              <a:buNone/>
            </a:pPr>
            <a:fld id="{00000000-1234-1234-1234-123412341234}" type="slidenum">
              <a:rPr lang="en"/>
              <a:t>4</a:t>
            </a:fld>
            <a:endParaRPr/>
          </a:p>
        </p:txBody>
      </p:sp>
      <p:grpSp>
        <p:nvGrpSpPr>
          <p:cNvPr id="8" name="Google Shape;263;p31">
            <a:extLst>
              <a:ext uri="{FF2B5EF4-FFF2-40B4-BE49-F238E27FC236}">
                <a16:creationId xmlns:a16="http://schemas.microsoft.com/office/drawing/2014/main" id="{DB777DD0-1494-2E70-5BC0-FC708FE586DC}"/>
              </a:ext>
            </a:extLst>
          </p:cNvPr>
          <p:cNvGrpSpPr/>
          <p:nvPr/>
        </p:nvGrpSpPr>
        <p:grpSpPr>
          <a:xfrm>
            <a:off x="7641570" y="447320"/>
            <a:ext cx="1007893" cy="1007892"/>
            <a:chOff x="5530800" y="2137000"/>
            <a:chExt cx="1104178" cy="1104176"/>
          </a:xfrm>
        </p:grpSpPr>
        <p:sp>
          <p:nvSpPr>
            <p:cNvPr id="9" name="Google Shape;264;p31">
              <a:extLst>
                <a:ext uri="{FF2B5EF4-FFF2-40B4-BE49-F238E27FC236}">
                  <a16:creationId xmlns:a16="http://schemas.microsoft.com/office/drawing/2014/main" id="{9CA47123-E73E-BA77-01D3-12CA0BCAEAD5}"/>
                </a:ext>
              </a:extLst>
            </p:cNvPr>
            <p:cNvSpPr/>
            <p:nvPr/>
          </p:nvSpPr>
          <p:spPr>
            <a:xfrm>
              <a:off x="5530800" y="2238576"/>
              <a:ext cx="1002600" cy="10026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5;p31">
              <a:extLst>
                <a:ext uri="{FF2B5EF4-FFF2-40B4-BE49-F238E27FC236}">
                  <a16:creationId xmlns:a16="http://schemas.microsoft.com/office/drawing/2014/main" id="{09E83C19-D32C-66DB-A0AF-3735E0C8B88B}"/>
                </a:ext>
              </a:extLst>
            </p:cNvPr>
            <p:cNvSpPr/>
            <p:nvPr/>
          </p:nvSpPr>
          <p:spPr>
            <a:xfrm>
              <a:off x="5632378" y="2137000"/>
              <a:ext cx="1002600" cy="10026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5A3CA-5013-AF0E-D2AD-81885F4B0B86}"/>
              </a:ext>
            </a:extLst>
          </p:cNvPr>
          <p:cNvSpPr>
            <a:spLocks noGrp="1"/>
          </p:cNvSpPr>
          <p:nvPr>
            <p:ph type="title"/>
          </p:nvPr>
        </p:nvSpPr>
        <p:spPr/>
        <p:txBody>
          <a:bodyPr>
            <a:normAutofit fontScale="90000"/>
          </a:bodyPr>
          <a:lstStyle/>
          <a:p>
            <a:r>
              <a:rPr lang="en-GB" sz="2600" dirty="0"/>
              <a:t>Statistical Analysis: </a:t>
            </a:r>
            <a:r>
              <a:rPr lang="en-GB" sz="2600" dirty="0">
                <a:solidFill>
                  <a:schemeClr val="accent4"/>
                </a:solidFill>
              </a:rPr>
              <a:t>Hypotheses Testing 3</a:t>
            </a:r>
            <a:endParaRPr lang="en-DE" sz="2000" dirty="0">
              <a:solidFill>
                <a:schemeClr val="accent4"/>
              </a:solidFill>
            </a:endParaRPr>
          </a:p>
        </p:txBody>
      </p:sp>
      <p:sp>
        <p:nvSpPr>
          <p:cNvPr id="5" name="Slide Number Placeholder 4">
            <a:extLst>
              <a:ext uri="{FF2B5EF4-FFF2-40B4-BE49-F238E27FC236}">
                <a16:creationId xmlns:a16="http://schemas.microsoft.com/office/drawing/2014/main" id="{6B407018-43BA-E2BC-EA7D-96FBE194006B}"/>
              </a:ext>
            </a:extLst>
          </p:cNvPr>
          <p:cNvSpPr>
            <a:spLocks noGrp="1"/>
          </p:cNvSpPr>
          <p:nvPr>
            <p:ph type="sldNum" idx="12"/>
          </p:nvPr>
        </p:nvSpPr>
        <p:spPr/>
        <p:txBody>
          <a:bodyPr>
            <a:normAutofit fontScale="92500" lnSpcReduction="20000"/>
          </a:bodyPr>
          <a:lstStyle/>
          <a:p>
            <a:pPr marL="0" lvl="0" indent="0" algn="r" rtl="0">
              <a:spcBef>
                <a:spcPts val="0"/>
              </a:spcBef>
              <a:spcAft>
                <a:spcPts val="0"/>
              </a:spcAft>
              <a:buNone/>
            </a:pPr>
            <a:fld id="{00000000-1234-1234-1234-123412341234}" type="slidenum">
              <a:rPr lang="en" smtClean="0"/>
              <a:t>40</a:t>
            </a:fld>
            <a:endParaRPr lang="en"/>
          </a:p>
        </p:txBody>
      </p:sp>
      <p:pic>
        <p:nvPicPr>
          <p:cNvPr id="4" name="Picture 3">
            <a:extLst>
              <a:ext uri="{FF2B5EF4-FFF2-40B4-BE49-F238E27FC236}">
                <a16:creationId xmlns:a16="http://schemas.microsoft.com/office/drawing/2014/main" id="{3E9C8196-75D9-39CF-F89D-F134663C7F58}"/>
              </a:ext>
            </a:extLst>
          </p:cNvPr>
          <p:cNvPicPr>
            <a:picLocks noChangeAspect="1"/>
          </p:cNvPicPr>
          <p:nvPr/>
        </p:nvPicPr>
        <p:blipFill>
          <a:blip r:embed="rId2"/>
          <a:stretch>
            <a:fillRect/>
          </a:stretch>
        </p:blipFill>
        <p:spPr>
          <a:xfrm>
            <a:off x="577735" y="915600"/>
            <a:ext cx="7772400" cy="1006343"/>
          </a:xfrm>
          <a:custGeom>
            <a:avLst/>
            <a:gdLst>
              <a:gd name="connsiteX0" fmla="*/ 0 w 7772400"/>
              <a:gd name="connsiteY0" fmla="*/ 0 h 1006343"/>
              <a:gd name="connsiteX1" fmla="*/ 492252 w 7772400"/>
              <a:gd name="connsiteY1" fmla="*/ 0 h 1006343"/>
              <a:gd name="connsiteX2" fmla="*/ 1295400 w 7772400"/>
              <a:gd name="connsiteY2" fmla="*/ 0 h 1006343"/>
              <a:gd name="connsiteX3" fmla="*/ 1865376 w 7772400"/>
              <a:gd name="connsiteY3" fmla="*/ 0 h 1006343"/>
              <a:gd name="connsiteX4" fmla="*/ 2435352 w 7772400"/>
              <a:gd name="connsiteY4" fmla="*/ 0 h 1006343"/>
              <a:gd name="connsiteX5" fmla="*/ 2849880 w 7772400"/>
              <a:gd name="connsiteY5" fmla="*/ 0 h 1006343"/>
              <a:gd name="connsiteX6" fmla="*/ 3653028 w 7772400"/>
              <a:gd name="connsiteY6" fmla="*/ 0 h 1006343"/>
              <a:gd name="connsiteX7" fmla="*/ 4067556 w 7772400"/>
              <a:gd name="connsiteY7" fmla="*/ 0 h 1006343"/>
              <a:gd name="connsiteX8" fmla="*/ 4715256 w 7772400"/>
              <a:gd name="connsiteY8" fmla="*/ 0 h 1006343"/>
              <a:gd name="connsiteX9" fmla="*/ 5518404 w 7772400"/>
              <a:gd name="connsiteY9" fmla="*/ 0 h 1006343"/>
              <a:gd name="connsiteX10" fmla="*/ 6166104 w 7772400"/>
              <a:gd name="connsiteY10" fmla="*/ 0 h 1006343"/>
              <a:gd name="connsiteX11" fmla="*/ 6580632 w 7772400"/>
              <a:gd name="connsiteY11" fmla="*/ 0 h 1006343"/>
              <a:gd name="connsiteX12" fmla="*/ 7772400 w 7772400"/>
              <a:gd name="connsiteY12" fmla="*/ 0 h 1006343"/>
              <a:gd name="connsiteX13" fmla="*/ 7772400 w 7772400"/>
              <a:gd name="connsiteY13" fmla="*/ 513235 h 1006343"/>
              <a:gd name="connsiteX14" fmla="*/ 7772400 w 7772400"/>
              <a:gd name="connsiteY14" fmla="*/ 1006343 h 1006343"/>
              <a:gd name="connsiteX15" fmla="*/ 7202424 w 7772400"/>
              <a:gd name="connsiteY15" fmla="*/ 1006343 h 1006343"/>
              <a:gd name="connsiteX16" fmla="*/ 6477000 w 7772400"/>
              <a:gd name="connsiteY16" fmla="*/ 1006343 h 1006343"/>
              <a:gd name="connsiteX17" fmla="*/ 5984748 w 7772400"/>
              <a:gd name="connsiteY17" fmla="*/ 1006343 h 1006343"/>
              <a:gd name="connsiteX18" fmla="*/ 5492496 w 7772400"/>
              <a:gd name="connsiteY18" fmla="*/ 1006343 h 1006343"/>
              <a:gd name="connsiteX19" fmla="*/ 5077968 w 7772400"/>
              <a:gd name="connsiteY19" fmla="*/ 1006343 h 1006343"/>
              <a:gd name="connsiteX20" fmla="*/ 4274820 w 7772400"/>
              <a:gd name="connsiteY20" fmla="*/ 1006343 h 1006343"/>
              <a:gd name="connsiteX21" fmla="*/ 3860292 w 7772400"/>
              <a:gd name="connsiteY21" fmla="*/ 1006343 h 1006343"/>
              <a:gd name="connsiteX22" fmla="*/ 3134868 w 7772400"/>
              <a:gd name="connsiteY22" fmla="*/ 1006343 h 1006343"/>
              <a:gd name="connsiteX23" fmla="*/ 2564892 w 7772400"/>
              <a:gd name="connsiteY23" fmla="*/ 1006343 h 1006343"/>
              <a:gd name="connsiteX24" fmla="*/ 1994916 w 7772400"/>
              <a:gd name="connsiteY24" fmla="*/ 1006343 h 1006343"/>
              <a:gd name="connsiteX25" fmla="*/ 1502664 w 7772400"/>
              <a:gd name="connsiteY25" fmla="*/ 1006343 h 1006343"/>
              <a:gd name="connsiteX26" fmla="*/ 699516 w 7772400"/>
              <a:gd name="connsiteY26" fmla="*/ 1006343 h 1006343"/>
              <a:gd name="connsiteX27" fmla="*/ 0 w 7772400"/>
              <a:gd name="connsiteY27" fmla="*/ 1006343 h 1006343"/>
              <a:gd name="connsiteX28" fmla="*/ 0 w 7772400"/>
              <a:gd name="connsiteY28" fmla="*/ 493108 h 1006343"/>
              <a:gd name="connsiteX29" fmla="*/ 0 w 7772400"/>
              <a:gd name="connsiteY29" fmla="*/ 0 h 1006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72400" h="1006343" fill="none" extrusionOk="0">
                <a:moveTo>
                  <a:pt x="0" y="0"/>
                </a:moveTo>
                <a:cubicBezTo>
                  <a:pt x="221469" y="-24341"/>
                  <a:pt x="290233" y="-5741"/>
                  <a:pt x="492252" y="0"/>
                </a:cubicBezTo>
                <a:cubicBezTo>
                  <a:pt x="694271" y="5741"/>
                  <a:pt x="955549" y="-13468"/>
                  <a:pt x="1295400" y="0"/>
                </a:cubicBezTo>
                <a:cubicBezTo>
                  <a:pt x="1635251" y="13468"/>
                  <a:pt x="1676593" y="18777"/>
                  <a:pt x="1865376" y="0"/>
                </a:cubicBezTo>
                <a:cubicBezTo>
                  <a:pt x="2054159" y="-18777"/>
                  <a:pt x="2227276" y="7881"/>
                  <a:pt x="2435352" y="0"/>
                </a:cubicBezTo>
                <a:cubicBezTo>
                  <a:pt x="2643428" y="-7881"/>
                  <a:pt x="2719725" y="-17063"/>
                  <a:pt x="2849880" y="0"/>
                </a:cubicBezTo>
                <a:cubicBezTo>
                  <a:pt x="2980035" y="17063"/>
                  <a:pt x="3468592" y="-25120"/>
                  <a:pt x="3653028" y="0"/>
                </a:cubicBezTo>
                <a:cubicBezTo>
                  <a:pt x="3837464" y="25120"/>
                  <a:pt x="3955205" y="7755"/>
                  <a:pt x="4067556" y="0"/>
                </a:cubicBezTo>
                <a:cubicBezTo>
                  <a:pt x="4179907" y="-7755"/>
                  <a:pt x="4562386" y="17867"/>
                  <a:pt x="4715256" y="0"/>
                </a:cubicBezTo>
                <a:cubicBezTo>
                  <a:pt x="4868126" y="-17867"/>
                  <a:pt x="5231973" y="-18480"/>
                  <a:pt x="5518404" y="0"/>
                </a:cubicBezTo>
                <a:cubicBezTo>
                  <a:pt x="5804835" y="18480"/>
                  <a:pt x="5933844" y="10455"/>
                  <a:pt x="6166104" y="0"/>
                </a:cubicBezTo>
                <a:cubicBezTo>
                  <a:pt x="6398364" y="-10455"/>
                  <a:pt x="6486323" y="6357"/>
                  <a:pt x="6580632" y="0"/>
                </a:cubicBezTo>
                <a:cubicBezTo>
                  <a:pt x="6674941" y="-6357"/>
                  <a:pt x="7305695" y="-29401"/>
                  <a:pt x="7772400" y="0"/>
                </a:cubicBezTo>
                <a:cubicBezTo>
                  <a:pt x="7778527" y="234692"/>
                  <a:pt x="7757132" y="379482"/>
                  <a:pt x="7772400" y="513235"/>
                </a:cubicBezTo>
                <a:cubicBezTo>
                  <a:pt x="7787668" y="646988"/>
                  <a:pt x="7748477" y="890211"/>
                  <a:pt x="7772400" y="1006343"/>
                </a:cubicBezTo>
                <a:cubicBezTo>
                  <a:pt x="7655264" y="1029352"/>
                  <a:pt x="7325178" y="986135"/>
                  <a:pt x="7202424" y="1006343"/>
                </a:cubicBezTo>
                <a:cubicBezTo>
                  <a:pt x="7079670" y="1026551"/>
                  <a:pt x="6766692" y="1019563"/>
                  <a:pt x="6477000" y="1006343"/>
                </a:cubicBezTo>
                <a:cubicBezTo>
                  <a:pt x="6187308" y="993123"/>
                  <a:pt x="6157901" y="997905"/>
                  <a:pt x="5984748" y="1006343"/>
                </a:cubicBezTo>
                <a:cubicBezTo>
                  <a:pt x="5811595" y="1014781"/>
                  <a:pt x="5603528" y="998958"/>
                  <a:pt x="5492496" y="1006343"/>
                </a:cubicBezTo>
                <a:cubicBezTo>
                  <a:pt x="5381464" y="1013728"/>
                  <a:pt x="5215665" y="1018891"/>
                  <a:pt x="5077968" y="1006343"/>
                </a:cubicBezTo>
                <a:cubicBezTo>
                  <a:pt x="4940271" y="993795"/>
                  <a:pt x="4545659" y="998616"/>
                  <a:pt x="4274820" y="1006343"/>
                </a:cubicBezTo>
                <a:cubicBezTo>
                  <a:pt x="4003981" y="1014070"/>
                  <a:pt x="4014155" y="988455"/>
                  <a:pt x="3860292" y="1006343"/>
                </a:cubicBezTo>
                <a:cubicBezTo>
                  <a:pt x="3706429" y="1024231"/>
                  <a:pt x="3407949" y="977316"/>
                  <a:pt x="3134868" y="1006343"/>
                </a:cubicBezTo>
                <a:cubicBezTo>
                  <a:pt x="2861787" y="1035370"/>
                  <a:pt x="2795702" y="1017319"/>
                  <a:pt x="2564892" y="1006343"/>
                </a:cubicBezTo>
                <a:cubicBezTo>
                  <a:pt x="2334082" y="995367"/>
                  <a:pt x="2222880" y="1004123"/>
                  <a:pt x="1994916" y="1006343"/>
                </a:cubicBezTo>
                <a:cubicBezTo>
                  <a:pt x="1766952" y="1008563"/>
                  <a:pt x="1649345" y="992230"/>
                  <a:pt x="1502664" y="1006343"/>
                </a:cubicBezTo>
                <a:cubicBezTo>
                  <a:pt x="1355983" y="1020456"/>
                  <a:pt x="1064468" y="973547"/>
                  <a:pt x="699516" y="1006343"/>
                </a:cubicBezTo>
                <a:cubicBezTo>
                  <a:pt x="334564" y="1039139"/>
                  <a:pt x="269674" y="990342"/>
                  <a:pt x="0" y="1006343"/>
                </a:cubicBezTo>
                <a:cubicBezTo>
                  <a:pt x="-7459" y="851605"/>
                  <a:pt x="-21968" y="672903"/>
                  <a:pt x="0" y="493108"/>
                </a:cubicBezTo>
                <a:cubicBezTo>
                  <a:pt x="21968" y="313314"/>
                  <a:pt x="6775" y="159938"/>
                  <a:pt x="0" y="0"/>
                </a:cubicBezTo>
                <a:close/>
              </a:path>
              <a:path w="7772400" h="1006343" stroke="0" extrusionOk="0">
                <a:moveTo>
                  <a:pt x="0" y="0"/>
                </a:moveTo>
                <a:cubicBezTo>
                  <a:pt x="108690" y="-6553"/>
                  <a:pt x="230263" y="-17533"/>
                  <a:pt x="414528" y="0"/>
                </a:cubicBezTo>
                <a:cubicBezTo>
                  <a:pt x="598793" y="17533"/>
                  <a:pt x="922453" y="25246"/>
                  <a:pt x="1139952" y="0"/>
                </a:cubicBezTo>
                <a:cubicBezTo>
                  <a:pt x="1357451" y="-25246"/>
                  <a:pt x="1400538" y="-15220"/>
                  <a:pt x="1554480" y="0"/>
                </a:cubicBezTo>
                <a:cubicBezTo>
                  <a:pt x="1708422" y="15220"/>
                  <a:pt x="1792134" y="-10716"/>
                  <a:pt x="1969008" y="0"/>
                </a:cubicBezTo>
                <a:cubicBezTo>
                  <a:pt x="2145882" y="10716"/>
                  <a:pt x="2192356" y="-1978"/>
                  <a:pt x="2383536" y="0"/>
                </a:cubicBezTo>
                <a:cubicBezTo>
                  <a:pt x="2574716" y="1978"/>
                  <a:pt x="2891685" y="-7524"/>
                  <a:pt x="3186684" y="0"/>
                </a:cubicBezTo>
                <a:cubicBezTo>
                  <a:pt x="3481683" y="7524"/>
                  <a:pt x="3767685" y="23885"/>
                  <a:pt x="3989832" y="0"/>
                </a:cubicBezTo>
                <a:cubicBezTo>
                  <a:pt x="4211979" y="-23885"/>
                  <a:pt x="4355542" y="11002"/>
                  <a:pt x="4559808" y="0"/>
                </a:cubicBezTo>
                <a:cubicBezTo>
                  <a:pt x="4764074" y="-11002"/>
                  <a:pt x="5150520" y="5493"/>
                  <a:pt x="5362956" y="0"/>
                </a:cubicBezTo>
                <a:cubicBezTo>
                  <a:pt x="5575392" y="-5493"/>
                  <a:pt x="5836811" y="-24199"/>
                  <a:pt x="6010656" y="0"/>
                </a:cubicBezTo>
                <a:cubicBezTo>
                  <a:pt x="6184501" y="24199"/>
                  <a:pt x="6298116" y="6354"/>
                  <a:pt x="6502908" y="0"/>
                </a:cubicBezTo>
                <a:cubicBezTo>
                  <a:pt x="6707700" y="-6354"/>
                  <a:pt x="6807546" y="16337"/>
                  <a:pt x="6917436" y="0"/>
                </a:cubicBezTo>
                <a:cubicBezTo>
                  <a:pt x="7027326" y="-16337"/>
                  <a:pt x="7397653" y="20099"/>
                  <a:pt x="7772400" y="0"/>
                </a:cubicBezTo>
                <a:cubicBezTo>
                  <a:pt x="7788946" y="153009"/>
                  <a:pt x="7748539" y="303961"/>
                  <a:pt x="7772400" y="513235"/>
                </a:cubicBezTo>
                <a:cubicBezTo>
                  <a:pt x="7796261" y="722509"/>
                  <a:pt x="7763568" y="867422"/>
                  <a:pt x="7772400" y="1006343"/>
                </a:cubicBezTo>
                <a:cubicBezTo>
                  <a:pt x="7688095" y="1004602"/>
                  <a:pt x="7554722" y="989803"/>
                  <a:pt x="7357872" y="1006343"/>
                </a:cubicBezTo>
                <a:cubicBezTo>
                  <a:pt x="7161022" y="1022883"/>
                  <a:pt x="7088010" y="1010286"/>
                  <a:pt x="6943344" y="1006343"/>
                </a:cubicBezTo>
                <a:cubicBezTo>
                  <a:pt x="6798678" y="1002400"/>
                  <a:pt x="6644657" y="979663"/>
                  <a:pt x="6373368" y="1006343"/>
                </a:cubicBezTo>
                <a:cubicBezTo>
                  <a:pt x="6102079" y="1033023"/>
                  <a:pt x="6077532" y="994383"/>
                  <a:pt x="5958840" y="1006343"/>
                </a:cubicBezTo>
                <a:cubicBezTo>
                  <a:pt x="5840148" y="1018303"/>
                  <a:pt x="5537828" y="974938"/>
                  <a:pt x="5311140" y="1006343"/>
                </a:cubicBezTo>
                <a:cubicBezTo>
                  <a:pt x="5084452" y="1037748"/>
                  <a:pt x="4738478" y="1018436"/>
                  <a:pt x="4585716" y="1006343"/>
                </a:cubicBezTo>
                <a:cubicBezTo>
                  <a:pt x="4432954" y="994250"/>
                  <a:pt x="4264506" y="1015853"/>
                  <a:pt x="4015740" y="1006343"/>
                </a:cubicBezTo>
                <a:cubicBezTo>
                  <a:pt x="3766974" y="996833"/>
                  <a:pt x="3501616" y="972698"/>
                  <a:pt x="3290316" y="1006343"/>
                </a:cubicBezTo>
                <a:cubicBezTo>
                  <a:pt x="3079016" y="1039988"/>
                  <a:pt x="2867251" y="999768"/>
                  <a:pt x="2720340" y="1006343"/>
                </a:cubicBezTo>
                <a:cubicBezTo>
                  <a:pt x="2573429" y="1012918"/>
                  <a:pt x="2243863" y="1031263"/>
                  <a:pt x="1917192" y="1006343"/>
                </a:cubicBezTo>
                <a:cubicBezTo>
                  <a:pt x="1590521" y="981423"/>
                  <a:pt x="1652922" y="1010728"/>
                  <a:pt x="1502664" y="1006343"/>
                </a:cubicBezTo>
                <a:cubicBezTo>
                  <a:pt x="1352406" y="1001958"/>
                  <a:pt x="1203737" y="1007974"/>
                  <a:pt x="1088136" y="1006343"/>
                </a:cubicBezTo>
                <a:cubicBezTo>
                  <a:pt x="972535" y="1004712"/>
                  <a:pt x="468157" y="967553"/>
                  <a:pt x="0" y="1006343"/>
                </a:cubicBezTo>
                <a:cubicBezTo>
                  <a:pt x="-13383" y="870127"/>
                  <a:pt x="6417" y="723326"/>
                  <a:pt x="0" y="533362"/>
                </a:cubicBezTo>
                <a:cubicBezTo>
                  <a:pt x="-6417" y="343398"/>
                  <a:pt x="-19071" y="266328"/>
                  <a:pt x="0" y="0"/>
                </a:cubicBezTo>
                <a:close/>
              </a:path>
            </a:pathLst>
          </a:custGeom>
          <a:ln w="19050">
            <a:solidFill>
              <a:srgbClr val="00B050"/>
            </a:solidFill>
            <a:extLst>
              <a:ext uri="{C807C97D-BFC1-408E-A445-0C87EB9F89A2}">
                <ask:lineSketchStyleProps xmlns:ask="http://schemas.microsoft.com/office/drawing/2018/sketchyshapes" sd="717806059">
                  <a:prstGeom prst="rect">
                    <a:avLst/>
                  </a:prstGeom>
                  <ask:type>
                    <ask:lineSketchFreehand/>
                  </ask:type>
                </ask:lineSketchStyleProps>
              </a:ext>
            </a:extLst>
          </a:ln>
        </p:spPr>
      </p:pic>
      <p:pic>
        <p:nvPicPr>
          <p:cNvPr id="6" name="Picture 5">
            <a:extLst>
              <a:ext uri="{FF2B5EF4-FFF2-40B4-BE49-F238E27FC236}">
                <a16:creationId xmlns:a16="http://schemas.microsoft.com/office/drawing/2014/main" id="{AEA69271-76E7-F876-07C8-F38072140213}"/>
              </a:ext>
            </a:extLst>
          </p:cNvPr>
          <p:cNvPicPr>
            <a:picLocks noChangeAspect="1"/>
          </p:cNvPicPr>
          <p:nvPr/>
        </p:nvPicPr>
        <p:blipFill>
          <a:blip r:embed="rId3"/>
          <a:stretch>
            <a:fillRect/>
          </a:stretch>
        </p:blipFill>
        <p:spPr>
          <a:xfrm>
            <a:off x="758536" y="2033006"/>
            <a:ext cx="7410797" cy="3110494"/>
          </a:xfrm>
          <a:prstGeom prst="rect">
            <a:avLst/>
          </a:prstGeom>
        </p:spPr>
      </p:pic>
      <p:grpSp>
        <p:nvGrpSpPr>
          <p:cNvPr id="9" name="Google Shape;254;p31">
            <a:extLst>
              <a:ext uri="{FF2B5EF4-FFF2-40B4-BE49-F238E27FC236}">
                <a16:creationId xmlns:a16="http://schemas.microsoft.com/office/drawing/2014/main" id="{8F5A529B-D0E6-1BED-DE1E-099BF0157A6A}"/>
              </a:ext>
            </a:extLst>
          </p:cNvPr>
          <p:cNvGrpSpPr/>
          <p:nvPr/>
        </p:nvGrpSpPr>
        <p:grpSpPr>
          <a:xfrm rot="2700000">
            <a:off x="7537410" y="2322616"/>
            <a:ext cx="974676" cy="792284"/>
            <a:chOff x="2258813" y="3584825"/>
            <a:chExt cx="1067700" cy="867900"/>
          </a:xfrm>
        </p:grpSpPr>
        <p:sp>
          <p:nvSpPr>
            <p:cNvPr id="10" name="Google Shape;255;p31">
              <a:extLst>
                <a:ext uri="{FF2B5EF4-FFF2-40B4-BE49-F238E27FC236}">
                  <a16:creationId xmlns:a16="http://schemas.microsoft.com/office/drawing/2014/main" id="{82926411-941C-F647-DD64-C758233DE499}"/>
                </a:ext>
              </a:extLst>
            </p:cNvPr>
            <p:cNvSpPr/>
            <p:nvPr/>
          </p:nvSpPr>
          <p:spPr>
            <a:xfrm>
              <a:off x="2258813" y="3661025"/>
              <a:ext cx="915300" cy="791700"/>
            </a:xfrm>
            <a:prstGeom prst="triangle">
              <a:avLst>
                <a:gd name="adj" fmla="val 50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6;p31">
              <a:extLst>
                <a:ext uri="{FF2B5EF4-FFF2-40B4-BE49-F238E27FC236}">
                  <a16:creationId xmlns:a16="http://schemas.microsoft.com/office/drawing/2014/main" id="{739B3863-52DF-1D35-F03D-6EDBB89F49B1}"/>
                </a:ext>
              </a:extLst>
            </p:cNvPr>
            <p:cNvSpPr/>
            <p:nvPr/>
          </p:nvSpPr>
          <p:spPr>
            <a:xfrm>
              <a:off x="2411213" y="3584825"/>
              <a:ext cx="915300" cy="791700"/>
            </a:xfrm>
            <a:prstGeom prst="triangle">
              <a:avLst>
                <a:gd name="adj" fmla="val 5000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575521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5A3CA-5013-AF0E-D2AD-81885F4B0B86}"/>
              </a:ext>
            </a:extLst>
          </p:cNvPr>
          <p:cNvSpPr>
            <a:spLocks noGrp="1"/>
          </p:cNvSpPr>
          <p:nvPr>
            <p:ph type="title"/>
          </p:nvPr>
        </p:nvSpPr>
        <p:spPr/>
        <p:txBody>
          <a:bodyPr>
            <a:normAutofit fontScale="90000"/>
          </a:bodyPr>
          <a:lstStyle/>
          <a:p>
            <a:r>
              <a:rPr lang="en-GB" sz="2600" dirty="0"/>
              <a:t>Statistical Analysis: </a:t>
            </a:r>
            <a:r>
              <a:rPr lang="en-GB" sz="2600" dirty="0">
                <a:solidFill>
                  <a:schemeClr val="accent4"/>
                </a:solidFill>
              </a:rPr>
              <a:t>Hypotheses Testing 4</a:t>
            </a:r>
            <a:endParaRPr lang="en-DE" sz="2000" dirty="0">
              <a:solidFill>
                <a:schemeClr val="accent4"/>
              </a:solidFill>
            </a:endParaRPr>
          </a:p>
        </p:txBody>
      </p:sp>
      <p:sp>
        <p:nvSpPr>
          <p:cNvPr id="5" name="Slide Number Placeholder 4">
            <a:extLst>
              <a:ext uri="{FF2B5EF4-FFF2-40B4-BE49-F238E27FC236}">
                <a16:creationId xmlns:a16="http://schemas.microsoft.com/office/drawing/2014/main" id="{6B407018-43BA-E2BC-EA7D-96FBE194006B}"/>
              </a:ext>
            </a:extLst>
          </p:cNvPr>
          <p:cNvSpPr>
            <a:spLocks noGrp="1"/>
          </p:cNvSpPr>
          <p:nvPr>
            <p:ph type="sldNum" idx="12"/>
          </p:nvPr>
        </p:nvSpPr>
        <p:spPr/>
        <p:txBody>
          <a:bodyPr>
            <a:normAutofit fontScale="92500" lnSpcReduction="20000"/>
          </a:bodyPr>
          <a:lstStyle/>
          <a:p>
            <a:pPr marL="0" lvl="0" indent="0" algn="r" rtl="0">
              <a:spcBef>
                <a:spcPts val="0"/>
              </a:spcBef>
              <a:spcAft>
                <a:spcPts val="0"/>
              </a:spcAft>
              <a:buNone/>
            </a:pPr>
            <a:fld id="{00000000-1234-1234-1234-123412341234}" type="slidenum">
              <a:rPr lang="en" smtClean="0"/>
              <a:t>41</a:t>
            </a:fld>
            <a:endParaRPr lang="en"/>
          </a:p>
        </p:txBody>
      </p:sp>
      <p:pic>
        <p:nvPicPr>
          <p:cNvPr id="3" name="Picture 2">
            <a:extLst>
              <a:ext uri="{FF2B5EF4-FFF2-40B4-BE49-F238E27FC236}">
                <a16:creationId xmlns:a16="http://schemas.microsoft.com/office/drawing/2014/main" id="{8904792D-D060-28C6-2F90-346152D228C5}"/>
              </a:ext>
            </a:extLst>
          </p:cNvPr>
          <p:cNvPicPr>
            <a:picLocks noChangeAspect="1"/>
          </p:cNvPicPr>
          <p:nvPr/>
        </p:nvPicPr>
        <p:blipFill>
          <a:blip r:embed="rId2"/>
          <a:stretch>
            <a:fillRect/>
          </a:stretch>
        </p:blipFill>
        <p:spPr>
          <a:xfrm>
            <a:off x="577734" y="915600"/>
            <a:ext cx="7772400" cy="909156"/>
          </a:xfrm>
          <a:custGeom>
            <a:avLst/>
            <a:gdLst>
              <a:gd name="connsiteX0" fmla="*/ 0 w 7772400"/>
              <a:gd name="connsiteY0" fmla="*/ 0 h 909156"/>
              <a:gd name="connsiteX1" fmla="*/ 414528 w 7772400"/>
              <a:gd name="connsiteY1" fmla="*/ 0 h 909156"/>
              <a:gd name="connsiteX2" fmla="*/ 906780 w 7772400"/>
              <a:gd name="connsiteY2" fmla="*/ 0 h 909156"/>
              <a:gd name="connsiteX3" fmla="*/ 1632204 w 7772400"/>
              <a:gd name="connsiteY3" fmla="*/ 0 h 909156"/>
              <a:gd name="connsiteX4" fmla="*/ 2046732 w 7772400"/>
              <a:gd name="connsiteY4" fmla="*/ 0 h 909156"/>
              <a:gd name="connsiteX5" fmla="*/ 2461260 w 7772400"/>
              <a:gd name="connsiteY5" fmla="*/ 0 h 909156"/>
              <a:gd name="connsiteX6" fmla="*/ 2875788 w 7772400"/>
              <a:gd name="connsiteY6" fmla="*/ 0 h 909156"/>
              <a:gd name="connsiteX7" fmla="*/ 3290316 w 7772400"/>
              <a:gd name="connsiteY7" fmla="*/ 0 h 909156"/>
              <a:gd name="connsiteX8" fmla="*/ 3938016 w 7772400"/>
              <a:gd name="connsiteY8" fmla="*/ 0 h 909156"/>
              <a:gd name="connsiteX9" fmla="*/ 4507992 w 7772400"/>
              <a:gd name="connsiteY9" fmla="*/ 0 h 909156"/>
              <a:gd name="connsiteX10" fmla="*/ 5233416 w 7772400"/>
              <a:gd name="connsiteY10" fmla="*/ 0 h 909156"/>
              <a:gd name="connsiteX11" fmla="*/ 6036564 w 7772400"/>
              <a:gd name="connsiteY11" fmla="*/ 0 h 909156"/>
              <a:gd name="connsiteX12" fmla="*/ 6839712 w 7772400"/>
              <a:gd name="connsiteY12" fmla="*/ 0 h 909156"/>
              <a:gd name="connsiteX13" fmla="*/ 7772400 w 7772400"/>
              <a:gd name="connsiteY13" fmla="*/ 0 h 909156"/>
              <a:gd name="connsiteX14" fmla="*/ 7772400 w 7772400"/>
              <a:gd name="connsiteY14" fmla="*/ 454578 h 909156"/>
              <a:gd name="connsiteX15" fmla="*/ 7772400 w 7772400"/>
              <a:gd name="connsiteY15" fmla="*/ 909156 h 909156"/>
              <a:gd name="connsiteX16" fmla="*/ 7046976 w 7772400"/>
              <a:gd name="connsiteY16" fmla="*/ 909156 h 909156"/>
              <a:gd name="connsiteX17" fmla="*/ 6554724 w 7772400"/>
              <a:gd name="connsiteY17" fmla="*/ 909156 h 909156"/>
              <a:gd name="connsiteX18" fmla="*/ 5751576 w 7772400"/>
              <a:gd name="connsiteY18" fmla="*/ 909156 h 909156"/>
              <a:gd name="connsiteX19" fmla="*/ 4948428 w 7772400"/>
              <a:gd name="connsiteY19" fmla="*/ 909156 h 909156"/>
              <a:gd name="connsiteX20" fmla="*/ 4300728 w 7772400"/>
              <a:gd name="connsiteY20" fmla="*/ 909156 h 909156"/>
              <a:gd name="connsiteX21" fmla="*/ 3886200 w 7772400"/>
              <a:gd name="connsiteY21" fmla="*/ 909156 h 909156"/>
              <a:gd name="connsiteX22" fmla="*/ 3393948 w 7772400"/>
              <a:gd name="connsiteY22" fmla="*/ 909156 h 909156"/>
              <a:gd name="connsiteX23" fmla="*/ 2668524 w 7772400"/>
              <a:gd name="connsiteY23" fmla="*/ 909156 h 909156"/>
              <a:gd name="connsiteX24" fmla="*/ 1865376 w 7772400"/>
              <a:gd name="connsiteY24" fmla="*/ 909156 h 909156"/>
              <a:gd name="connsiteX25" fmla="*/ 1295400 w 7772400"/>
              <a:gd name="connsiteY25" fmla="*/ 909156 h 909156"/>
              <a:gd name="connsiteX26" fmla="*/ 725424 w 7772400"/>
              <a:gd name="connsiteY26" fmla="*/ 909156 h 909156"/>
              <a:gd name="connsiteX27" fmla="*/ 0 w 7772400"/>
              <a:gd name="connsiteY27" fmla="*/ 909156 h 909156"/>
              <a:gd name="connsiteX28" fmla="*/ 0 w 7772400"/>
              <a:gd name="connsiteY28" fmla="*/ 445486 h 909156"/>
              <a:gd name="connsiteX29" fmla="*/ 0 w 7772400"/>
              <a:gd name="connsiteY29" fmla="*/ 0 h 90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72400" h="909156" fill="none" extrusionOk="0">
                <a:moveTo>
                  <a:pt x="0" y="0"/>
                </a:moveTo>
                <a:cubicBezTo>
                  <a:pt x="87020" y="-4335"/>
                  <a:pt x="229627" y="12869"/>
                  <a:pt x="414528" y="0"/>
                </a:cubicBezTo>
                <a:cubicBezTo>
                  <a:pt x="599429" y="-12869"/>
                  <a:pt x="703268" y="-16566"/>
                  <a:pt x="906780" y="0"/>
                </a:cubicBezTo>
                <a:cubicBezTo>
                  <a:pt x="1110292" y="16566"/>
                  <a:pt x="1420512" y="-1490"/>
                  <a:pt x="1632204" y="0"/>
                </a:cubicBezTo>
                <a:cubicBezTo>
                  <a:pt x="1843896" y="1490"/>
                  <a:pt x="1913749" y="2097"/>
                  <a:pt x="2046732" y="0"/>
                </a:cubicBezTo>
                <a:cubicBezTo>
                  <a:pt x="2179715" y="-2097"/>
                  <a:pt x="2323455" y="7965"/>
                  <a:pt x="2461260" y="0"/>
                </a:cubicBezTo>
                <a:cubicBezTo>
                  <a:pt x="2599065" y="-7965"/>
                  <a:pt x="2717635" y="-13012"/>
                  <a:pt x="2875788" y="0"/>
                </a:cubicBezTo>
                <a:cubicBezTo>
                  <a:pt x="3033941" y="13012"/>
                  <a:pt x="3161207" y="17624"/>
                  <a:pt x="3290316" y="0"/>
                </a:cubicBezTo>
                <a:cubicBezTo>
                  <a:pt x="3419425" y="-17624"/>
                  <a:pt x="3620080" y="-528"/>
                  <a:pt x="3938016" y="0"/>
                </a:cubicBezTo>
                <a:cubicBezTo>
                  <a:pt x="4255952" y="528"/>
                  <a:pt x="4260506" y="170"/>
                  <a:pt x="4507992" y="0"/>
                </a:cubicBezTo>
                <a:cubicBezTo>
                  <a:pt x="4755478" y="-170"/>
                  <a:pt x="4929862" y="-26482"/>
                  <a:pt x="5233416" y="0"/>
                </a:cubicBezTo>
                <a:cubicBezTo>
                  <a:pt x="5536970" y="26482"/>
                  <a:pt x="5695937" y="14508"/>
                  <a:pt x="6036564" y="0"/>
                </a:cubicBezTo>
                <a:cubicBezTo>
                  <a:pt x="6377191" y="-14508"/>
                  <a:pt x="6671030" y="-2639"/>
                  <a:pt x="6839712" y="0"/>
                </a:cubicBezTo>
                <a:cubicBezTo>
                  <a:pt x="7008394" y="2639"/>
                  <a:pt x="7440169" y="-36825"/>
                  <a:pt x="7772400" y="0"/>
                </a:cubicBezTo>
                <a:cubicBezTo>
                  <a:pt x="7760428" y="184962"/>
                  <a:pt x="7783671" y="279122"/>
                  <a:pt x="7772400" y="454578"/>
                </a:cubicBezTo>
                <a:cubicBezTo>
                  <a:pt x="7761129" y="630034"/>
                  <a:pt x="7783270" y="754075"/>
                  <a:pt x="7772400" y="909156"/>
                </a:cubicBezTo>
                <a:cubicBezTo>
                  <a:pt x="7456410" y="891167"/>
                  <a:pt x="7208954" y="883687"/>
                  <a:pt x="7046976" y="909156"/>
                </a:cubicBezTo>
                <a:cubicBezTo>
                  <a:pt x="6884998" y="934625"/>
                  <a:pt x="6671500" y="892874"/>
                  <a:pt x="6554724" y="909156"/>
                </a:cubicBezTo>
                <a:cubicBezTo>
                  <a:pt x="6437948" y="925438"/>
                  <a:pt x="6047237" y="906408"/>
                  <a:pt x="5751576" y="909156"/>
                </a:cubicBezTo>
                <a:cubicBezTo>
                  <a:pt x="5455915" y="911904"/>
                  <a:pt x="5156139" y="887160"/>
                  <a:pt x="4948428" y="909156"/>
                </a:cubicBezTo>
                <a:cubicBezTo>
                  <a:pt x="4740717" y="931152"/>
                  <a:pt x="4439106" y="926464"/>
                  <a:pt x="4300728" y="909156"/>
                </a:cubicBezTo>
                <a:cubicBezTo>
                  <a:pt x="4162350" y="891848"/>
                  <a:pt x="4034254" y="899496"/>
                  <a:pt x="3886200" y="909156"/>
                </a:cubicBezTo>
                <a:cubicBezTo>
                  <a:pt x="3738146" y="918816"/>
                  <a:pt x="3562526" y="891687"/>
                  <a:pt x="3393948" y="909156"/>
                </a:cubicBezTo>
                <a:cubicBezTo>
                  <a:pt x="3225370" y="926625"/>
                  <a:pt x="3026398" y="936325"/>
                  <a:pt x="2668524" y="909156"/>
                </a:cubicBezTo>
                <a:cubicBezTo>
                  <a:pt x="2310650" y="881987"/>
                  <a:pt x="2237555" y="948053"/>
                  <a:pt x="1865376" y="909156"/>
                </a:cubicBezTo>
                <a:cubicBezTo>
                  <a:pt x="1493197" y="870259"/>
                  <a:pt x="1499119" y="914612"/>
                  <a:pt x="1295400" y="909156"/>
                </a:cubicBezTo>
                <a:cubicBezTo>
                  <a:pt x="1091681" y="903700"/>
                  <a:pt x="1009177" y="903307"/>
                  <a:pt x="725424" y="909156"/>
                </a:cubicBezTo>
                <a:cubicBezTo>
                  <a:pt x="441671" y="915005"/>
                  <a:pt x="261148" y="898599"/>
                  <a:pt x="0" y="909156"/>
                </a:cubicBezTo>
                <a:cubicBezTo>
                  <a:pt x="4485" y="795367"/>
                  <a:pt x="10613" y="653077"/>
                  <a:pt x="0" y="445486"/>
                </a:cubicBezTo>
                <a:cubicBezTo>
                  <a:pt x="-10613" y="237895"/>
                  <a:pt x="2824" y="213167"/>
                  <a:pt x="0" y="0"/>
                </a:cubicBezTo>
                <a:close/>
              </a:path>
              <a:path w="7772400" h="909156" stroke="0" extrusionOk="0">
                <a:moveTo>
                  <a:pt x="0" y="0"/>
                </a:moveTo>
                <a:cubicBezTo>
                  <a:pt x="128967" y="16540"/>
                  <a:pt x="284732" y="-20926"/>
                  <a:pt x="492252" y="0"/>
                </a:cubicBezTo>
                <a:cubicBezTo>
                  <a:pt x="699772" y="20926"/>
                  <a:pt x="912518" y="31768"/>
                  <a:pt x="1139952" y="0"/>
                </a:cubicBezTo>
                <a:cubicBezTo>
                  <a:pt x="1367386" y="-31768"/>
                  <a:pt x="1415785" y="8883"/>
                  <a:pt x="1632204" y="0"/>
                </a:cubicBezTo>
                <a:cubicBezTo>
                  <a:pt x="1848623" y="-8883"/>
                  <a:pt x="2035616" y="7214"/>
                  <a:pt x="2202180" y="0"/>
                </a:cubicBezTo>
                <a:cubicBezTo>
                  <a:pt x="2368744" y="-7214"/>
                  <a:pt x="2739118" y="-12047"/>
                  <a:pt x="3005328" y="0"/>
                </a:cubicBezTo>
                <a:cubicBezTo>
                  <a:pt x="3271538" y="12047"/>
                  <a:pt x="3373845" y="-10978"/>
                  <a:pt x="3730752" y="0"/>
                </a:cubicBezTo>
                <a:cubicBezTo>
                  <a:pt x="4087659" y="10978"/>
                  <a:pt x="4316576" y="25560"/>
                  <a:pt x="4533900" y="0"/>
                </a:cubicBezTo>
                <a:cubicBezTo>
                  <a:pt x="4751224" y="-25560"/>
                  <a:pt x="5032265" y="-2032"/>
                  <a:pt x="5337048" y="0"/>
                </a:cubicBezTo>
                <a:cubicBezTo>
                  <a:pt x="5641831" y="2032"/>
                  <a:pt x="5697677" y="-8265"/>
                  <a:pt x="5907024" y="0"/>
                </a:cubicBezTo>
                <a:cubicBezTo>
                  <a:pt x="6116371" y="8265"/>
                  <a:pt x="6396074" y="-24108"/>
                  <a:pt x="6554724" y="0"/>
                </a:cubicBezTo>
                <a:cubicBezTo>
                  <a:pt x="6713374" y="24108"/>
                  <a:pt x="7043212" y="29524"/>
                  <a:pt x="7202424" y="0"/>
                </a:cubicBezTo>
                <a:cubicBezTo>
                  <a:pt x="7361636" y="-29524"/>
                  <a:pt x="7527158" y="-6145"/>
                  <a:pt x="7772400" y="0"/>
                </a:cubicBezTo>
                <a:cubicBezTo>
                  <a:pt x="7753080" y="217062"/>
                  <a:pt x="7755520" y="332703"/>
                  <a:pt x="7772400" y="472761"/>
                </a:cubicBezTo>
                <a:cubicBezTo>
                  <a:pt x="7789280" y="612819"/>
                  <a:pt x="7790680" y="732855"/>
                  <a:pt x="7772400" y="909156"/>
                </a:cubicBezTo>
                <a:cubicBezTo>
                  <a:pt x="7514823" y="895975"/>
                  <a:pt x="7290288" y="905442"/>
                  <a:pt x="7046976" y="909156"/>
                </a:cubicBezTo>
                <a:cubicBezTo>
                  <a:pt x="6803664" y="912870"/>
                  <a:pt x="6747614" y="911896"/>
                  <a:pt x="6632448" y="909156"/>
                </a:cubicBezTo>
                <a:cubicBezTo>
                  <a:pt x="6517282" y="906416"/>
                  <a:pt x="6210689" y="881974"/>
                  <a:pt x="5907024" y="909156"/>
                </a:cubicBezTo>
                <a:cubicBezTo>
                  <a:pt x="5603359" y="936338"/>
                  <a:pt x="5467285" y="921665"/>
                  <a:pt x="5259324" y="909156"/>
                </a:cubicBezTo>
                <a:cubicBezTo>
                  <a:pt x="5051363" y="896647"/>
                  <a:pt x="4946081" y="931573"/>
                  <a:pt x="4689348" y="909156"/>
                </a:cubicBezTo>
                <a:cubicBezTo>
                  <a:pt x="4432615" y="886739"/>
                  <a:pt x="4136624" y="935807"/>
                  <a:pt x="3963924" y="909156"/>
                </a:cubicBezTo>
                <a:cubicBezTo>
                  <a:pt x="3791224" y="882505"/>
                  <a:pt x="3611416" y="917891"/>
                  <a:pt x="3471672" y="909156"/>
                </a:cubicBezTo>
                <a:cubicBezTo>
                  <a:pt x="3331928" y="900421"/>
                  <a:pt x="3220911" y="924194"/>
                  <a:pt x="3057144" y="909156"/>
                </a:cubicBezTo>
                <a:cubicBezTo>
                  <a:pt x="2893377" y="894118"/>
                  <a:pt x="2721514" y="929372"/>
                  <a:pt x="2487168" y="909156"/>
                </a:cubicBezTo>
                <a:cubicBezTo>
                  <a:pt x="2252822" y="888940"/>
                  <a:pt x="1995091" y="885514"/>
                  <a:pt x="1839468" y="909156"/>
                </a:cubicBezTo>
                <a:cubicBezTo>
                  <a:pt x="1683845" y="932798"/>
                  <a:pt x="1594436" y="903528"/>
                  <a:pt x="1424940" y="909156"/>
                </a:cubicBezTo>
                <a:cubicBezTo>
                  <a:pt x="1255444" y="914784"/>
                  <a:pt x="1174690" y="921519"/>
                  <a:pt x="1010412" y="909156"/>
                </a:cubicBezTo>
                <a:cubicBezTo>
                  <a:pt x="846134" y="896793"/>
                  <a:pt x="302721" y="950983"/>
                  <a:pt x="0" y="909156"/>
                </a:cubicBezTo>
                <a:cubicBezTo>
                  <a:pt x="-4558" y="729843"/>
                  <a:pt x="-8819" y="572522"/>
                  <a:pt x="0" y="454578"/>
                </a:cubicBezTo>
                <a:cubicBezTo>
                  <a:pt x="8819" y="336634"/>
                  <a:pt x="-19240" y="178458"/>
                  <a:pt x="0" y="0"/>
                </a:cubicBezTo>
                <a:close/>
              </a:path>
            </a:pathLst>
          </a:custGeom>
          <a:ln w="19050">
            <a:solidFill>
              <a:srgbClr val="00B050"/>
            </a:solidFill>
            <a:extLst>
              <a:ext uri="{C807C97D-BFC1-408E-A445-0C87EB9F89A2}">
                <ask:lineSketchStyleProps xmlns:ask="http://schemas.microsoft.com/office/drawing/2018/sketchyshapes" sd="1876832571">
                  <a:prstGeom prst="rect">
                    <a:avLst/>
                  </a:prstGeom>
                  <ask:type>
                    <ask:lineSketchFreehand/>
                  </ask:type>
                </ask:lineSketchStyleProps>
              </a:ext>
            </a:extLst>
          </a:ln>
        </p:spPr>
      </p:pic>
      <p:pic>
        <p:nvPicPr>
          <p:cNvPr id="7" name="Picture 6">
            <a:extLst>
              <a:ext uri="{FF2B5EF4-FFF2-40B4-BE49-F238E27FC236}">
                <a16:creationId xmlns:a16="http://schemas.microsoft.com/office/drawing/2014/main" id="{D7D12AAF-1BC9-136D-0DE3-E81AA3914900}"/>
              </a:ext>
            </a:extLst>
          </p:cNvPr>
          <p:cNvPicPr>
            <a:picLocks noChangeAspect="1"/>
          </p:cNvPicPr>
          <p:nvPr/>
        </p:nvPicPr>
        <p:blipFill>
          <a:blip r:embed="rId3"/>
          <a:stretch>
            <a:fillRect/>
          </a:stretch>
        </p:blipFill>
        <p:spPr>
          <a:xfrm>
            <a:off x="933154" y="1867368"/>
            <a:ext cx="7277692" cy="3171471"/>
          </a:xfrm>
          <a:prstGeom prst="rect">
            <a:avLst/>
          </a:prstGeom>
        </p:spPr>
      </p:pic>
      <p:grpSp>
        <p:nvGrpSpPr>
          <p:cNvPr id="9" name="Google Shape;257;p31">
            <a:extLst>
              <a:ext uri="{FF2B5EF4-FFF2-40B4-BE49-F238E27FC236}">
                <a16:creationId xmlns:a16="http://schemas.microsoft.com/office/drawing/2014/main" id="{0D71120A-4378-4ABB-01BE-2808502E42D0}"/>
              </a:ext>
            </a:extLst>
          </p:cNvPr>
          <p:cNvGrpSpPr/>
          <p:nvPr/>
        </p:nvGrpSpPr>
        <p:grpSpPr>
          <a:xfrm>
            <a:off x="7824420" y="2067804"/>
            <a:ext cx="1007893" cy="1007892"/>
            <a:chOff x="3717325" y="2137000"/>
            <a:chExt cx="1104178" cy="1104176"/>
          </a:xfrm>
        </p:grpSpPr>
        <p:sp>
          <p:nvSpPr>
            <p:cNvPr id="10" name="Google Shape;258;p31">
              <a:extLst>
                <a:ext uri="{FF2B5EF4-FFF2-40B4-BE49-F238E27FC236}">
                  <a16:creationId xmlns:a16="http://schemas.microsoft.com/office/drawing/2014/main" id="{9C247289-14C2-B91B-29D1-91C2173B09C2}"/>
                </a:ext>
              </a:extLst>
            </p:cNvPr>
            <p:cNvSpPr/>
            <p:nvPr/>
          </p:nvSpPr>
          <p:spPr>
            <a:xfrm>
              <a:off x="3717325" y="2238576"/>
              <a:ext cx="1002600" cy="100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9;p31">
              <a:extLst>
                <a:ext uri="{FF2B5EF4-FFF2-40B4-BE49-F238E27FC236}">
                  <a16:creationId xmlns:a16="http://schemas.microsoft.com/office/drawing/2014/main" id="{F52C96E9-01EA-BB41-9141-23D53E20E64C}"/>
                </a:ext>
              </a:extLst>
            </p:cNvPr>
            <p:cNvSpPr/>
            <p:nvPr/>
          </p:nvSpPr>
          <p:spPr>
            <a:xfrm>
              <a:off x="3818903" y="2137000"/>
              <a:ext cx="1002600" cy="1002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541945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5A3CA-5013-AF0E-D2AD-81885F4B0B86}"/>
              </a:ext>
            </a:extLst>
          </p:cNvPr>
          <p:cNvSpPr>
            <a:spLocks noGrp="1"/>
          </p:cNvSpPr>
          <p:nvPr>
            <p:ph type="title"/>
          </p:nvPr>
        </p:nvSpPr>
        <p:spPr/>
        <p:txBody>
          <a:bodyPr>
            <a:normAutofit fontScale="90000"/>
          </a:bodyPr>
          <a:lstStyle/>
          <a:p>
            <a:r>
              <a:rPr lang="en-GB" sz="2600" dirty="0"/>
              <a:t>Statistical Analysis: </a:t>
            </a:r>
            <a:r>
              <a:rPr lang="en-GB" sz="2600" dirty="0">
                <a:solidFill>
                  <a:schemeClr val="accent4"/>
                </a:solidFill>
              </a:rPr>
              <a:t>Hypotheses Testing 5</a:t>
            </a:r>
            <a:endParaRPr lang="en-DE" sz="2000" dirty="0">
              <a:solidFill>
                <a:schemeClr val="accent4"/>
              </a:solidFill>
            </a:endParaRPr>
          </a:p>
        </p:txBody>
      </p:sp>
      <p:sp>
        <p:nvSpPr>
          <p:cNvPr id="5" name="Slide Number Placeholder 4">
            <a:extLst>
              <a:ext uri="{FF2B5EF4-FFF2-40B4-BE49-F238E27FC236}">
                <a16:creationId xmlns:a16="http://schemas.microsoft.com/office/drawing/2014/main" id="{6B407018-43BA-E2BC-EA7D-96FBE194006B}"/>
              </a:ext>
            </a:extLst>
          </p:cNvPr>
          <p:cNvSpPr>
            <a:spLocks noGrp="1"/>
          </p:cNvSpPr>
          <p:nvPr>
            <p:ph type="sldNum" idx="12"/>
          </p:nvPr>
        </p:nvSpPr>
        <p:spPr/>
        <p:txBody>
          <a:bodyPr>
            <a:normAutofit fontScale="92500" lnSpcReduction="20000"/>
          </a:bodyPr>
          <a:lstStyle/>
          <a:p>
            <a:pPr marL="0" lvl="0" indent="0" algn="r" rtl="0">
              <a:spcBef>
                <a:spcPts val="0"/>
              </a:spcBef>
              <a:spcAft>
                <a:spcPts val="0"/>
              </a:spcAft>
              <a:buNone/>
            </a:pPr>
            <a:fld id="{00000000-1234-1234-1234-123412341234}" type="slidenum">
              <a:rPr lang="en" smtClean="0"/>
              <a:t>42</a:t>
            </a:fld>
            <a:endParaRPr lang="en"/>
          </a:p>
        </p:txBody>
      </p:sp>
      <p:pic>
        <p:nvPicPr>
          <p:cNvPr id="4" name="Picture 3">
            <a:extLst>
              <a:ext uri="{FF2B5EF4-FFF2-40B4-BE49-F238E27FC236}">
                <a16:creationId xmlns:a16="http://schemas.microsoft.com/office/drawing/2014/main" id="{45F9AA3E-5FA4-91C7-739E-879F1A39037C}"/>
              </a:ext>
            </a:extLst>
          </p:cNvPr>
          <p:cNvPicPr>
            <a:picLocks noChangeAspect="1"/>
          </p:cNvPicPr>
          <p:nvPr/>
        </p:nvPicPr>
        <p:blipFill>
          <a:blip r:embed="rId2"/>
          <a:stretch>
            <a:fillRect/>
          </a:stretch>
        </p:blipFill>
        <p:spPr>
          <a:xfrm>
            <a:off x="499050" y="892339"/>
            <a:ext cx="7772400" cy="998290"/>
          </a:xfrm>
          <a:custGeom>
            <a:avLst/>
            <a:gdLst>
              <a:gd name="connsiteX0" fmla="*/ 0 w 7772400"/>
              <a:gd name="connsiteY0" fmla="*/ 0 h 998290"/>
              <a:gd name="connsiteX1" fmla="*/ 492252 w 7772400"/>
              <a:gd name="connsiteY1" fmla="*/ 0 h 998290"/>
              <a:gd name="connsiteX2" fmla="*/ 984504 w 7772400"/>
              <a:gd name="connsiteY2" fmla="*/ 0 h 998290"/>
              <a:gd name="connsiteX3" fmla="*/ 1399032 w 7772400"/>
              <a:gd name="connsiteY3" fmla="*/ 0 h 998290"/>
              <a:gd name="connsiteX4" fmla="*/ 1969008 w 7772400"/>
              <a:gd name="connsiteY4" fmla="*/ 0 h 998290"/>
              <a:gd name="connsiteX5" fmla="*/ 2383536 w 7772400"/>
              <a:gd name="connsiteY5" fmla="*/ 0 h 998290"/>
              <a:gd name="connsiteX6" fmla="*/ 3108960 w 7772400"/>
              <a:gd name="connsiteY6" fmla="*/ 0 h 998290"/>
              <a:gd name="connsiteX7" fmla="*/ 3601212 w 7772400"/>
              <a:gd name="connsiteY7" fmla="*/ 0 h 998290"/>
              <a:gd name="connsiteX8" fmla="*/ 4326636 w 7772400"/>
              <a:gd name="connsiteY8" fmla="*/ 0 h 998290"/>
              <a:gd name="connsiteX9" fmla="*/ 4818888 w 7772400"/>
              <a:gd name="connsiteY9" fmla="*/ 0 h 998290"/>
              <a:gd name="connsiteX10" fmla="*/ 5233416 w 7772400"/>
              <a:gd name="connsiteY10" fmla="*/ 0 h 998290"/>
              <a:gd name="connsiteX11" fmla="*/ 6036564 w 7772400"/>
              <a:gd name="connsiteY11" fmla="*/ 0 h 998290"/>
              <a:gd name="connsiteX12" fmla="*/ 6761988 w 7772400"/>
              <a:gd name="connsiteY12" fmla="*/ 0 h 998290"/>
              <a:gd name="connsiteX13" fmla="*/ 7772400 w 7772400"/>
              <a:gd name="connsiteY13" fmla="*/ 0 h 998290"/>
              <a:gd name="connsiteX14" fmla="*/ 7772400 w 7772400"/>
              <a:gd name="connsiteY14" fmla="*/ 499145 h 998290"/>
              <a:gd name="connsiteX15" fmla="*/ 7772400 w 7772400"/>
              <a:gd name="connsiteY15" fmla="*/ 998290 h 998290"/>
              <a:gd name="connsiteX16" fmla="*/ 7046976 w 7772400"/>
              <a:gd name="connsiteY16" fmla="*/ 998290 h 998290"/>
              <a:gd name="connsiteX17" fmla="*/ 6321552 w 7772400"/>
              <a:gd name="connsiteY17" fmla="*/ 998290 h 998290"/>
              <a:gd name="connsiteX18" fmla="*/ 5673852 w 7772400"/>
              <a:gd name="connsiteY18" fmla="*/ 998290 h 998290"/>
              <a:gd name="connsiteX19" fmla="*/ 5103876 w 7772400"/>
              <a:gd name="connsiteY19" fmla="*/ 998290 h 998290"/>
              <a:gd name="connsiteX20" fmla="*/ 4300728 w 7772400"/>
              <a:gd name="connsiteY20" fmla="*/ 998290 h 998290"/>
              <a:gd name="connsiteX21" fmla="*/ 3497580 w 7772400"/>
              <a:gd name="connsiteY21" fmla="*/ 998290 h 998290"/>
              <a:gd name="connsiteX22" fmla="*/ 2772156 w 7772400"/>
              <a:gd name="connsiteY22" fmla="*/ 998290 h 998290"/>
              <a:gd name="connsiteX23" fmla="*/ 2046732 w 7772400"/>
              <a:gd name="connsiteY23" fmla="*/ 998290 h 998290"/>
              <a:gd name="connsiteX24" fmla="*/ 1632204 w 7772400"/>
              <a:gd name="connsiteY24" fmla="*/ 998290 h 998290"/>
              <a:gd name="connsiteX25" fmla="*/ 1062228 w 7772400"/>
              <a:gd name="connsiteY25" fmla="*/ 998290 h 998290"/>
              <a:gd name="connsiteX26" fmla="*/ 0 w 7772400"/>
              <a:gd name="connsiteY26" fmla="*/ 998290 h 998290"/>
              <a:gd name="connsiteX27" fmla="*/ 0 w 7772400"/>
              <a:gd name="connsiteY27" fmla="*/ 489162 h 998290"/>
              <a:gd name="connsiteX28" fmla="*/ 0 w 7772400"/>
              <a:gd name="connsiteY28" fmla="*/ 0 h 998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772400" h="998290" fill="none" extrusionOk="0">
                <a:moveTo>
                  <a:pt x="0" y="0"/>
                </a:moveTo>
                <a:cubicBezTo>
                  <a:pt x="242617" y="-24293"/>
                  <a:pt x="364330" y="14284"/>
                  <a:pt x="492252" y="0"/>
                </a:cubicBezTo>
                <a:cubicBezTo>
                  <a:pt x="620174" y="-14284"/>
                  <a:pt x="746701" y="6065"/>
                  <a:pt x="984504" y="0"/>
                </a:cubicBezTo>
                <a:cubicBezTo>
                  <a:pt x="1222307" y="-6065"/>
                  <a:pt x="1226977" y="14633"/>
                  <a:pt x="1399032" y="0"/>
                </a:cubicBezTo>
                <a:cubicBezTo>
                  <a:pt x="1571087" y="-14633"/>
                  <a:pt x="1853649" y="27300"/>
                  <a:pt x="1969008" y="0"/>
                </a:cubicBezTo>
                <a:cubicBezTo>
                  <a:pt x="2084367" y="-27300"/>
                  <a:pt x="2200557" y="-20663"/>
                  <a:pt x="2383536" y="0"/>
                </a:cubicBezTo>
                <a:cubicBezTo>
                  <a:pt x="2566515" y="20663"/>
                  <a:pt x="2759157" y="-7042"/>
                  <a:pt x="3108960" y="0"/>
                </a:cubicBezTo>
                <a:cubicBezTo>
                  <a:pt x="3458763" y="7042"/>
                  <a:pt x="3392307" y="-18748"/>
                  <a:pt x="3601212" y="0"/>
                </a:cubicBezTo>
                <a:cubicBezTo>
                  <a:pt x="3810117" y="18748"/>
                  <a:pt x="4181423" y="-19909"/>
                  <a:pt x="4326636" y="0"/>
                </a:cubicBezTo>
                <a:cubicBezTo>
                  <a:pt x="4471849" y="19909"/>
                  <a:pt x="4666391" y="23046"/>
                  <a:pt x="4818888" y="0"/>
                </a:cubicBezTo>
                <a:cubicBezTo>
                  <a:pt x="4971385" y="-23046"/>
                  <a:pt x="5067480" y="-15120"/>
                  <a:pt x="5233416" y="0"/>
                </a:cubicBezTo>
                <a:cubicBezTo>
                  <a:pt x="5399352" y="15120"/>
                  <a:pt x="5728538" y="35915"/>
                  <a:pt x="6036564" y="0"/>
                </a:cubicBezTo>
                <a:cubicBezTo>
                  <a:pt x="6344590" y="-35915"/>
                  <a:pt x="6583984" y="-23390"/>
                  <a:pt x="6761988" y="0"/>
                </a:cubicBezTo>
                <a:cubicBezTo>
                  <a:pt x="6939992" y="23390"/>
                  <a:pt x="7418484" y="-13153"/>
                  <a:pt x="7772400" y="0"/>
                </a:cubicBezTo>
                <a:cubicBezTo>
                  <a:pt x="7748253" y="106163"/>
                  <a:pt x="7786746" y="340483"/>
                  <a:pt x="7772400" y="499145"/>
                </a:cubicBezTo>
                <a:cubicBezTo>
                  <a:pt x="7758054" y="657808"/>
                  <a:pt x="7758785" y="799433"/>
                  <a:pt x="7772400" y="998290"/>
                </a:cubicBezTo>
                <a:cubicBezTo>
                  <a:pt x="7543848" y="1015657"/>
                  <a:pt x="7349954" y="1021685"/>
                  <a:pt x="7046976" y="998290"/>
                </a:cubicBezTo>
                <a:cubicBezTo>
                  <a:pt x="6743998" y="974895"/>
                  <a:pt x="6637353" y="962019"/>
                  <a:pt x="6321552" y="998290"/>
                </a:cubicBezTo>
                <a:cubicBezTo>
                  <a:pt x="6005751" y="1034561"/>
                  <a:pt x="5958871" y="999036"/>
                  <a:pt x="5673852" y="998290"/>
                </a:cubicBezTo>
                <a:cubicBezTo>
                  <a:pt x="5388833" y="997544"/>
                  <a:pt x="5283932" y="1011513"/>
                  <a:pt x="5103876" y="998290"/>
                </a:cubicBezTo>
                <a:cubicBezTo>
                  <a:pt x="4923820" y="985067"/>
                  <a:pt x="4677571" y="1014692"/>
                  <a:pt x="4300728" y="998290"/>
                </a:cubicBezTo>
                <a:cubicBezTo>
                  <a:pt x="3923885" y="981888"/>
                  <a:pt x="3844961" y="974961"/>
                  <a:pt x="3497580" y="998290"/>
                </a:cubicBezTo>
                <a:cubicBezTo>
                  <a:pt x="3150199" y="1021619"/>
                  <a:pt x="2938058" y="1033977"/>
                  <a:pt x="2772156" y="998290"/>
                </a:cubicBezTo>
                <a:cubicBezTo>
                  <a:pt x="2606254" y="962603"/>
                  <a:pt x="2203444" y="994375"/>
                  <a:pt x="2046732" y="998290"/>
                </a:cubicBezTo>
                <a:cubicBezTo>
                  <a:pt x="1890020" y="1002205"/>
                  <a:pt x="1790379" y="1009608"/>
                  <a:pt x="1632204" y="998290"/>
                </a:cubicBezTo>
                <a:cubicBezTo>
                  <a:pt x="1474029" y="986972"/>
                  <a:pt x="1218559" y="989115"/>
                  <a:pt x="1062228" y="998290"/>
                </a:cubicBezTo>
                <a:cubicBezTo>
                  <a:pt x="905897" y="1007465"/>
                  <a:pt x="483512" y="949130"/>
                  <a:pt x="0" y="998290"/>
                </a:cubicBezTo>
                <a:cubicBezTo>
                  <a:pt x="13856" y="761683"/>
                  <a:pt x="15414" y="644422"/>
                  <a:pt x="0" y="489162"/>
                </a:cubicBezTo>
                <a:cubicBezTo>
                  <a:pt x="-15414" y="333902"/>
                  <a:pt x="-10362" y="218523"/>
                  <a:pt x="0" y="0"/>
                </a:cubicBezTo>
                <a:close/>
              </a:path>
              <a:path w="7772400" h="998290" stroke="0" extrusionOk="0">
                <a:moveTo>
                  <a:pt x="0" y="0"/>
                </a:moveTo>
                <a:cubicBezTo>
                  <a:pt x="260156" y="-28014"/>
                  <a:pt x="431228" y="-31337"/>
                  <a:pt x="725424" y="0"/>
                </a:cubicBezTo>
                <a:cubicBezTo>
                  <a:pt x="1019620" y="31337"/>
                  <a:pt x="1045933" y="-27727"/>
                  <a:pt x="1295400" y="0"/>
                </a:cubicBezTo>
                <a:cubicBezTo>
                  <a:pt x="1544867" y="27727"/>
                  <a:pt x="1617469" y="5409"/>
                  <a:pt x="1865376" y="0"/>
                </a:cubicBezTo>
                <a:cubicBezTo>
                  <a:pt x="2113283" y="-5409"/>
                  <a:pt x="2301980" y="8219"/>
                  <a:pt x="2513076" y="0"/>
                </a:cubicBezTo>
                <a:cubicBezTo>
                  <a:pt x="2724172" y="-8219"/>
                  <a:pt x="2775977" y="20707"/>
                  <a:pt x="3005328" y="0"/>
                </a:cubicBezTo>
                <a:cubicBezTo>
                  <a:pt x="3234679" y="-20707"/>
                  <a:pt x="3531714" y="684"/>
                  <a:pt x="3730752" y="0"/>
                </a:cubicBezTo>
                <a:cubicBezTo>
                  <a:pt x="3929790" y="-684"/>
                  <a:pt x="4256507" y="31022"/>
                  <a:pt x="4533900" y="0"/>
                </a:cubicBezTo>
                <a:cubicBezTo>
                  <a:pt x="4811293" y="-31022"/>
                  <a:pt x="4829458" y="9378"/>
                  <a:pt x="4948428" y="0"/>
                </a:cubicBezTo>
                <a:cubicBezTo>
                  <a:pt x="5067398" y="-9378"/>
                  <a:pt x="5551661" y="38441"/>
                  <a:pt x="5751576" y="0"/>
                </a:cubicBezTo>
                <a:cubicBezTo>
                  <a:pt x="5951491" y="-38441"/>
                  <a:pt x="6123244" y="19523"/>
                  <a:pt x="6321552" y="0"/>
                </a:cubicBezTo>
                <a:cubicBezTo>
                  <a:pt x="6519860" y="-19523"/>
                  <a:pt x="6635970" y="21338"/>
                  <a:pt x="6813804" y="0"/>
                </a:cubicBezTo>
                <a:cubicBezTo>
                  <a:pt x="6991638" y="-21338"/>
                  <a:pt x="7318894" y="7214"/>
                  <a:pt x="7772400" y="0"/>
                </a:cubicBezTo>
                <a:cubicBezTo>
                  <a:pt x="7749341" y="243178"/>
                  <a:pt x="7750579" y="381076"/>
                  <a:pt x="7772400" y="499145"/>
                </a:cubicBezTo>
                <a:cubicBezTo>
                  <a:pt x="7794221" y="617214"/>
                  <a:pt x="7762284" y="884640"/>
                  <a:pt x="7772400" y="998290"/>
                </a:cubicBezTo>
                <a:cubicBezTo>
                  <a:pt x="7617042" y="1004679"/>
                  <a:pt x="7475153" y="997293"/>
                  <a:pt x="7357872" y="998290"/>
                </a:cubicBezTo>
                <a:cubicBezTo>
                  <a:pt x="7240591" y="999287"/>
                  <a:pt x="6955665" y="975916"/>
                  <a:pt x="6787896" y="998290"/>
                </a:cubicBezTo>
                <a:cubicBezTo>
                  <a:pt x="6620127" y="1020664"/>
                  <a:pt x="6409705" y="994048"/>
                  <a:pt x="6062472" y="998290"/>
                </a:cubicBezTo>
                <a:cubicBezTo>
                  <a:pt x="5715239" y="1002532"/>
                  <a:pt x="5490555" y="1002426"/>
                  <a:pt x="5337048" y="998290"/>
                </a:cubicBezTo>
                <a:cubicBezTo>
                  <a:pt x="5183541" y="994154"/>
                  <a:pt x="5030378" y="989740"/>
                  <a:pt x="4922520" y="998290"/>
                </a:cubicBezTo>
                <a:cubicBezTo>
                  <a:pt x="4814662" y="1006840"/>
                  <a:pt x="4517435" y="965874"/>
                  <a:pt x="4197096" y="998290"/>
                </a:cubicBezTo>
                <a:cubicBezTo>
                  <a:pt x="3876757" y="1030706"/>
                  <a:pt x="3788158" y="966143"/>
                  <a:pt x="3549396" y="998290"/>
                </a:cubicBezTo>
                <a:cubicBezTo>
                  <a:pt x="3310634" y="1030437"/>
                  <a:pt x="3047561" y="1027425"/>
                  <a:pt x="2746248" y="998290"/>
                </a:cubicBezTo>
                <a:cubicBezTo>
                  <a:pt x="2444935" y="969155"/>
                  <a:pt x="2447372" y="998267"/>
                  <a:pt x="2176272" y="998290"/>
                </a:cubicBezTo>
                <a:cubicBezTo>
                  <a:pt x="1905172" y="998313"/>
                  <a:pt x="1868656" y="978522"/>
                  <a:pt x="1761744" y="998290"/>
                </a:cubicBezTo>
                <a:cubicBezTo>
                  <a:pt x="1654832" y="1018058"/>
                  <a:pt x="1527436" y="1009932"/>
                  <a:pt x="1347216" y="998290"/>
                </a:cubicBezTo>
                <a:cubicBezTo>
                  <a:pt x="1166996" y="986648"/>
                  <a:pt x="847993" y="1025415"/>
                  <a:pt x="621792" y="998290"/>
                </a:cubicBezTo>
                <a:cubicBezTo>
                  <a:pt x="395591" y="971165"/>
                  <a:pt x="142380" y="968091"/>
                  <a:pt x="0" y="998290"/>
                </a:cubicBezTo>
                <a:cubicBezTo>
                  <a:pt x="-13955" y="789818"/>
                  <a:pt x="-3073" y="683993"/>
                  <a:pt x="0" y="489162"/>
                </a:cubicBezTo>
                <a:cubicBezTo>
                  <a:pt x="3073" y="294331"/>
                  <a:pt x="18192" y="132801"/>
                  <a:pt x="0" y="0"/>
                </a:cubicBezTo>
                <a:close/>
              </a:path>
            </a:pathLst>
          </a:custGeom>
          <a:ln w="19050">
            <a:solidFill>
              <a:srgbClr val="00B050"/>
            </a:solidFill>
            <a:extLst>
              <a:ext uri="{C807C97D-BFC1-408E-A445-0C87EB9F89A2}">
                <ask:lineSketchStyleProps xmlns:ask="http://schemas.microsoft.com/office/drawing/2018/sketchyshapes" sd="2069895563">
                  <a:prstGeom prst="rect">
                    <a:avLst/>
                  </a:prstGeom>
                  <ask:type>
                    <ask:lineSketchFreehand/>
                  </ask:type>
                </ask:lineSketchStyleProps>
              </a:ext>
            </a:extLst>
          </a:ln>
        </p:spPr>
      </p:pic>
      <p:pic>
        <p:nvPicPr>
          <p:cNvPr id="6" name="Picture 5">
            <a:extLst>
              <a:ext uri="{FF2B5EF4-FFF2-40B4-BE49-F238E27FC236}">
                <a16:creationId xmlns:a16="http://schemas.microsoft.com/office/drawing/2014/main" id="{217BF673-C0D8-EA27-8CF6-23BD72415D6E}"/>
              </a:ext>
            </a:extLst>
          </p:cNvPr>
          <p:cNvPicPr>
            <a:picLocks noChangeAspect="1"/>
          </p:cNvPicPr>
          <p:nvPr/>
        </p:nvPicPr>
        <p:blipFill>
          <a:blip r:embed="rId3"/>
          <a:stretch>
            <a:fillRect/>
          </a:stretch>
        </p:blipFill>
        <p:spPr>
          <a:xfrm>
            <a:off x="983267" y="1951411"/>
            <a:ext cx="6839010" cy="3192089"/>
          </a:xfrm>
          <a:prstGeom prst="rect">
            <a:avLst/>
          </a:prstGeom>
        </p:spPr>
      </p:pic>
      <p:grpSp>
        <p:nvGrpSpPr>
          <p:cNvPr id="8" name="Google Shape;263;p31">
            <a:extLst>
              <a:ext uri="{FF2B5EF4-FFF2-40B4-BE49-F238E27FC236}">
                <a16:creationId xmlns:a16="http://schemas.microsoft.com/office/drawing/2014/main" id="{A36D6916-6687-9708-3BEA-02976D483C5F}"/>
              </a:ext>
            </a:extLst>
          </p:cNvPr>
          <p:cNvGrpSpPr/>
          <p:nvPr/>
        </p:nvGrpSpPr>
        <p:grpSpPr>
          <a:xfrm>
            <a:off x="7263557" y="2440068"/>
            <a:ext cx="1007893" cy="1007892"/>
            <a:chOff x="5530800" y="2137000"/>
            <a:chExt cx="1104178" cy="1104176"/>
          </a:xfrm>
        </p:grpSpPr>
        <p:sp>
          <p:nvSpPr>
            <p:cNvPr id="9" name="Google Shape;264;p31">
              <a:extLst>
                <a:ext uri="{FF2B5EF4-FFF2-40B4-BE49-F238E27FC236}">
                  <a16:creationId xmlns:a16="http://schemas.microsoft.com/office/drawing/2014/main" id="{2E62A22C-ABC6-3AE1-2298-234DB4675976}"/>
                </a:ext>
              </a:extLst>
            </p:cNvPr>
            <p:cNvSpPr/>
            <p:nvPr/>
          </p:nvSpPr>
          <p:spPr>
            <a:xfrm>
              <a:off x="5530800" y="2238576"/>
              <a:ext cx="1002600" cy="10026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5;p31">
              <a:extLst>
                <a:ext uri="{FF2B5EF4-FFF2-40B4-BE49-F238E27FC236}">
                  <a16:creationId xmlns:a16="http://schemas.microsoft.com/office/drawing/2014/main" id="{F5C03CA8-6F8A-FD91-1785-5E0D2970DFE5}"/>
                </a:ext>
              </a:extLst>
            </p:cNvPr>
            <p:cNvSpPr/>
            <p:nvPr/>
          </p:nvSpPr>
          <p:spPr>
            <a:xfrm>
              <a:off x="5632378" y="2137000"/>
              <a:ext cx="1002600" cy="10026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542277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5A3CA-5013-AF0E-D2AD-81885F4B0B86}"/>
              </a:ext>
            </a:extLst>
          </p:cNvPr>
          <p:cNvSpPr>
            <a:spLocks noGrp="1"/>
          </p:cNvSpPr>
          <p:nvPr>
            <p:ph type="title"/>
          </p:nvPr>
        </p:nvSpPr>
        <p:spPr/>
        <p:txBody>
          <a:bodyPr>
            <a:normAutofit fontScale="90000"/>
          </a:bodyPr>
          <a:lstStyle/>
          <a:p>
            <a:r>
              <a:rPr lang="en-GB" sz="2600" dirty="0"/>
              <a:t>Statistical Analysis: </a:t>
            </a:r>
            <a:r>
              <a:rPr lang="en-GB" sz="2600" dirty="0">
                <a:solidFill>
                  <a:schemeClr val="accent4"/>
                </a:solidFill>
              </a:rPr>
              <a:t>Hypotheses Testing 6</a:t>
            </a:r>
            <a:endParaRPr lang="en-DE" sz="2000" dirty="0">
              <a:solidFill>
                <a:schemeClr val="accent4"/>
              </a:solidFill>
            </a:endParaRPr>
          </a:p>
        </p:txBody>
      </p:sp>
      <p:sp>
        <p:nvSpPr>
          <p:cNvPr id="5" name="Slide Number Placeholder 4">
            <a:extLst>
              <a:ext uri="{FF2B5EF4-FFF2-40B4-BE49-F238E27FC236}">
                <a16:creationId xmlns:a16="http://schemas.microsoft.com/office/drawing/2014/main" id="{6B407018-43BA-E2BC-EA7D-96FBE194006B}"/>
              </a:ext>
            </a:extLst>
          </p:cNvPr>
          <p:cNvSpPr>
            <a:spLocks noGrp="1"/>
          </p:cNvSpPr>
          <p:nvPr>
            <p:ph type="sldNum" idx="12"/>
          </p:nvPr>
        </p:nvSpPr>
        <p:spPr/>
        <p:txBody>
          <a:bodyPr>
            <a:normAutofit fontScale="92500" lnSpcReduction="20000"/>
          </a:bodyPr>
          <a:lstStyle/>
          <a:p>
            <a:pPr marL="0" lvl="0" indent="0" algn="r" rtl="0">
              <a:spcBef>
                <a:spcPts val="0"/>
              </a:spcBef>
              <a:spcAft>
                <a:spcPts val="0"/>
              </a:spcAft>
              <a:buNone/>
            </a:pPr>
            <a:fld id="{00000000-1234-1234-1234-123412341234}" type="slidenum">
              <a:rPr lang="en" smtClean="0"/>
              <a:t>43</a:t>
            </a:fld>
            <a:endParaRPr lang="en"/>
          </a:p>
        </p:txBody>
      </p:sp>
      <p:pic>
        <p:nvPicPr>
          <p:cNvPr id="3" name="Picture 2">
            <a:extLst>
              <a:ext uri="{FF2B5EF4-FFF2-40B4-BE49-F238E27FC236}">
                <a16:creationId xmlns:a16="http://schemas.microsoft.com/office/drawing/2014/main" id="{9E83AE68-3E98-C726-B0BD-D3D54A9029A8}"/>
              </a:ext>
            </a:extLst>
          </p:cNvPr>
          <p:cNvPicPr>
            <a:picLocks noChangeAspect="1"/>
          </p:cNvPicPr>
          <p:nvPr/>
        </p:nvPicPr>
        <p:blipFill>
          <a:blip r:embed="rId2"/>
          <a:stretch>
            <a:fillRect/>
          </a:stretch>
        </p:blipFill>
        <p:spPr>
          <a:xfrm>
            <a:off x="516572" y="915600"/>
            <a:ext cx="7772400" cy="855246"/>
          </a:xfrm>
          <a:custGeom>
            <a:avLst/>
            <a:gdLst>
              <a:gd name="connsiteX0" fmla="*/ 0 w 7772400"/>
              <a:gd name="connsiteY0" fmla="*/ 0 h 855246"/>
              <a:gd name="connsiteX1" fmla="*/ 414528 w 7772400"/>
              <a:gd name="connsiteY1" fmla="*/ 0 h 855246"/>
              <a:gd name="connsiteX2" fmla="*/ 1217676 w 7772400"/>
              <a:gd name="connsiteY2" fmla="*/ 0 h 855246"/>
              <a:gd name="connsiteX3" fmla="*/ 1787652 w 7772400"/>
              <a:gd name="connsiteY3" fmla="*/ 0 h 855246"/>
              <a:gd name="connsiteX4" fmla="*/ 2513076 w 7772400"/>
              <a:gd name="connsiteY4" fmla="*/ 0 h 855246"/>
              <a:gd name="connsiteX5" fmla="*/ 3083052 w 7772400"/>
              <a:gd name="connsiteY5" fmla="*/ 0 h 855246"/>
              <a:gd name="connsiteX6" fmla="*/ 3730752 w 7772400"/>
              <a:gd name="connsiteY6" fmla="*/ 0 h 855246"/>
              <a:gd name="connsiteX7" fmla="*/ 4223004 w 7772400"/>
              <a:gd name="connsiteY7" fmla="*/ 0 h 855246"/>
              <a:gd name="connsiteX8" fmla="*/ 4948428 w 7772400"/>
              <a:gd name="connsiteY8" fmla="*/ 0 h 855246"/>
              <a:gd name="connsiteX9" fmla="*/ 5673852 w 7772400"/>
              <a:gd name="connsiteY9" fmla="*/ 0 h 855246"/>
              <a:gd name="connsiteX10" fmla="*/ 6243828 w 7772400"/>
              <a:gd name="connsiteY10" fmla="*/ 0 h 855246"/>
              <a:gd name="connsiteX11" fmla="*/ 7046976 w 7772400"/>
              <a:gd name="connsiteY11" fmla="*/ 0 h 855246"/>
              <a:gd name="connsiteX12" fmla="*/ 7772400 w 7772400"/>
              <a:gd name="connsiteY12" fmla="*/ 0 h 855246"/>
              <a:gd name="connsiteX13" fmla="*/ 7772400 w 7772400"/>
              <a:gd name="connsiteY13" fmla="*/ 436175 h 855246"/>
              <a:gd name="connsiteX14" fmla="*/ 7772400 w 7772400"/>
              <a:gd name="connsiteY14" fmla="*/ 855246 h 855246"/>
              <a:gd name="connsiteX15" fmla="*/ 7202424 w 7772400"/>
              <a:gd name="connsiteY15" fmla="*/ 855246 h 855246"/>
              <a:gd name="connsiteX16" fmla="*/ 6632448 w 7772400"/>
              <a:gd name="connsiteY16" fmla="*/ 855246 h 855246"/>
              <a:gd name="connsiteX17" fmla="*/ 5907024 w 7772400"/>
              <a:gd name="connsiteY17" fmla="*/ 855246 h 855246"/>
              <a:gd name="connsiteX18" fmla="*/ 5259324 w 7772400"/>
              <a:gd name="connsiteY18" fmla="*/ 855246 h 855246"/>
              <a:gd name="connsiteX19" fmla="*/ 4456176 w 7772400"/>
              <a:gd name="connsiteY19" fmla="*/ 855246 h 855246"/>
              <a:gd name="connsiteX20" fmla="*/ 3653028 w 7772400"/>
              <a:gd name="connsiteY20" fmla="*/ 855246 h 855246"/>
              <a:gd name="connsiteX21" fmla="*/ 3083052 w 7772400"/>
              <a:gd name="connsiteY21" fmla="*/ 855246 h 855246"/>
              <a:gd name="connsiteX22" fmla="*/ 2590800 w 7772400"/>
              <a:gd name="connsiteY22" fmla="*/ 855246 h 855246"/>
              <a:gd name="connsiteX23" fmla="*/ 2020824 w 7772400"/>
              <a:gd name="connsiteY23" fmla="*/ 855246 h 855246"/>
              <a:gd name="connsiteX24" fmla="*/ 1295400 w 7772400"/>
              <a:gd name="connsiteY24" fmla="*/ 855246 h 855246"/>
              <a:gd name="connsiteX25" fmla="*/ 880872 w 7772400"/>
              <a:gd name="connsiteY25" fmla="*/ 855246 h 855246"/>
              <a:gd name="connsiteX26" fmla="*/ 0 w 7772400"/>
              <a:gd name="connsiteY26" fmla="*/ 855246 h 855246"/>
              <a:gd name="connsiteX27" fmla="*/ 0 w 7772400"/>
              <a:gd name="connsiteY27" fmla="*/ 436175 h 855246"/>
              <a:gd name="connsiteX28" fmla="*/ 0 w 7772400"/>
              <a:gd name="connsiteY28" fmla="*/ 0 h 85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772400" h="855246" fill="none" extrusionOk="0">
                <a:moveTo>
                  <a:pt x="0" y="0"/>
                </a:moveTo>
                <a:cubicBezTo>
                  <a:pt x="140138" y="11904"/>
                  <a:pt x="259023" y="10240"/>
                  <a:pt x="414528" y="0"/>
                </a:cubicBezTo>
                <a:cubicBezTo>
                  <a:pt x="570033" y="-10240"/>
                  <a:pt x="996729" y="-16746"/>
                  <a:pt x="1217676" y="0"/>
                </a:cubicBezTo>
                <a:cubicBezTo>
                  <a:pt x="1438623" y="16746"/>
                  <a:pt x="1561299" y="-13390"/>
                  <a:pt x="1787652" y="0"/>
                </a:cubicBezTo>
                <a:cubicBezTo>
                  <a:pt x="2014005" y="13390"/>
                  <a:pt x="2209703" y="24853"/>
                  <a:pt x="2513076" y="0"/>
                </a:cubicBezTo>
                <a:cubicBezTo>
                  <a:pt x="2816449" y="-24853"/>
                  <a:pt x="2888282" y="3231"/>
                  <a:pt x="3083052" y="0"/>
                </a:cubicBezTo>
                <a:cubicBezTo>
                  <a:pt x="3277822" y="-3231"/>
                  <a:pt x="3424065" y="-23445"/>
                  <a:pt x="3730752" y="0"/>
                </a:cubicBezTo>
                <a:cubicBezTo>
                  <a:pt x="4037439" y="23445"/>
                  <a:pt x="4035103" y="15710"/>
                  <a:pt x="4223004" y="0"/>
                </a:cubicBezTo>
                <a:cubicBezTo>
                  <a:pt x="4410905" y="-15710"/>
                  <a:pt x="4721464" y="-5828"/>
                  <a:pt x="4948428" y="0"/>
                </a:cubicBezTo>
                <a:cubicBezTo>
                  <a:pt x="5175392" y="5828"/>
                  <a:pt x="5471629" y="-24921"/>
                  <a:pt x="5673852" y="0"/>
                </a:cubicBezTo>
                <a:cubicBezTo>
                  <a:pt x="5876075" y="24921"/>
                  <a:pt x="6089415" y="1685"/>
                  <a:pt x="6243828" y="0"/>
                </a:cubicBezTo>
                <a:cubicBezTo>
                  <a:pt x="6398241" y="-1685"/>
                  <a:pt x="6833996" y="370"/>
                  <a:pt x="7046976" y="0"/>
                </a:cubicBezTo>
                <a:cubicBezTo>
                  <a:pt x="7259956" y="-370"/>
                  <a:pt x="7547416" y="-10757"/>
                  <a:pt x="7772400" y="0"/>
                </a:cubicBezTo>
                <a:cubicBezTo>
                  <a:pt x="7783601" y="174402"/>
                  <a:pt x="7771349" y="272514"/>
                  <a:pt x="7772400" y="436175"/>
                </a:cubicBezTo>
                <a:cubicBezTo>
                  <a:pt x="7773451" y="599836"/>
                  <a:pt x="7774262" y="660662"/>
                  <a:pt x="7772400" y="855246"/>
                </a:cubicBezTo>
                <a:cubicBezTo>
                  <a:pt x="7537908" y="849159"/>
                  <a:pt x="7327743" y="874941"/>
                  <a:pt x="7202424" y="855246"/>
                </a:cubicBezTo>
                <a:cubicBezTo>
                  <a:pt x="7077105" y="835551"/>
                  <a:pt x="6914619" y="846864"/>
                  <a:pt x="6632448" y="855246"/>
                </a:cubicBezTo>
                <a:cubicBezTo>
                  <a:pt x="6350277" y="863628"/>
                  <a:pt x="6239774" y="839187"/>
                  <a:pt x="5907024" y="855246"/>
                </a:cubicBezTo>
                <a:cubicBezTo>
                  <a:pt x="5574274" y="871305"/>
                  <a:pt x="5563685" y="829888"/>
                  <a:pt x="5259324" y="855246"/>
                </a:cubicBezTo>
                <a:cubicBezTo>
                  <a:pt x="4954963" y="880604"/>
                  <a:pt x="4857328" y="832819"/>
                  <a:pt x="4456176" y="855246"/>
                </a:cubicBezTo>
                <a:cubicBezTo>
                  <a:pt x="4055024" y="877673"/>
                  <a:pt x="4054568" y="820084"/>
                  <a:pt x="3653028" y="855246"/>
                </a:cubicBezTo>
                <a:cubicBezTo>
                  <a:pt x="3251488" y="890408"/>
                  <a:pt x="3357456" y="870729"/>
                  <a:pt x="3083052" y="855246"/>
                </a:cubicBezTo>
                <a:cubicBezTo>
                  <a:pt x="2808648" y="839763"/>
                  <a:pt x="2788678" y="833322"/>
                  <a:pt x="2590800" y="855246"/>
                </a:cubicBezTo>
                <a:cubicBezTo>
                  <a:pt x="2392922" y="877170"/>
                  <a:pt x="2234917" y="867344"/>
                  <a:pt x="2020824" y="855246"/>
                </a:cubicBezTo>
                <a:cubicBezTo>
                  <a:pt x="1806731" y="843148"/>
                  <a:pt x="1495410" y="860016"/>
                  <a:pt x="1295400" y="855246"/>
                </a:cubicBezTo>
                <a:cubicBezTo>
                  <a:pt x="1095390" y="850476"/>
                  <a:pt x="1058376" y="837110"/>
                  <a:pt x="880872" y="855246"/>
                </a:cubicBezTo>
                <a:cubicBezTo>
                  <a:pt x="703368" y="873382"/>
                  <a:pt x="277625" y="871804"/>
                  <a:pt x="0" y="855246"/>
                </a:cubicBezTo>
                <a:cubicBezTo>
                  <a:pt x="14331" y="650552"/>
                  <a:pt x="-3523" y="562019"/>
                  <a:pt x="0" y="436175"/>
                </a:cubicBezTo>
                <a:cubicBezTo>
                  <a:pt x="3523" y="310331"/>
                  <a:pt x="-18298" y="201750"/>
                  <a:pt x="0" y="0"/>
                </a:cubicBezTo>
                <a:close/>
              </a:path>
              <a:path w="7772400" h="855246" stroke="0" extrusionOk="0">
                <a:moveTo>
                  <a:pt x="0" y="0"/>
                </a:moveTo>
                <a:cubicBezTo>
                  <a:pt x="244691" y="18695"/>
                  <a:pt x="399881" y="19430"/>
                  <a:pt x="569976" y="0"/>
                </a:cubicBezTo>
                <a:cubicBezTo>
                  <a:pt x="740071" y="-19430"/>
                  <a:pt x="816565" y="-20308"/>
                  <a:pt x="984504" y="0"/>
                </a:cubicBezTo>
                <a:cubicBezTo>
                  <a:pt x="1152443" y="20308"/>
                  <a:pt x="1332443" y="-24387"/>
                  <a:pt x="1632204" y="0"/>
                </a:cubicBezTo>
                <a:cubicBezTo>
                  <a:pt x="1931965" y="24387"/>
                  <a:pt x="2095330" y="-37126"/>
                  <a:pt x="2435352" y="0"/>
                </a:cubicBezTo>
                <a:cubicBezTo>
                  <a:pt x="2775374" y="37126"/>
                  <a:pt x="2992948" y="23212"/>
                  <a:pt x="3160776" y="0"/>
                </a:cubicBezTo>
                <a:cubicBezTo>
                  <a:pt x="3328604" y="-23212"/>
                  <a:pt x="3539002" y="-17054"/>
                  <a:pt x="3653028" y="0"/>
                </a:cubicBezTo>
                <a:cubicBezTo>
                  <a:pt x="3767054" y="17054"/>
                  <a:pt x="3998496" y="-2861"/>
                  <a:pt x="4145280" y="0"/>
                </a:cubicBezTo>
                <a:cubicBezTo>
                  <a:pt x="4292064" y="2861"/>
                  <a:pt x="4390533" y="-20679"/>
                  <a:pt x="4559808" y="0"/>
                </a:cubicBezTo>
                <a:cubicBezTo>
                  <a:pt x="4729083" y="20679"/>
                  <a:pt x="4890877" y="-2727"/>
                  <a:pt x="5129784" y="0"/>
                </a:cubicBezTo>
                <a:cubicBezTo>
                  <a:pt x="5368691" y="2727"/>
                  <a:pt x="5540633" y="-17444"/>
                  <a:pt x="5699760" y="0"/>
                </a:cubicBezTo>
                <a:cubicBezTo>
                  <a:pt x="5858887" y="17444"/>
                  <a:pt x="6196721" y="-937"/>
                  <a:pt x="6502908" y="0"/>
                </a:cubicBezTo>
                <a:cubicBezTo>
                  <a:pt x="6809095" y="937"/>
                  <a:pt x="6889342" y="25126"/>
                  <a:pt x="7072884" y="0"/>
                </a:cubicBezTo>
                <a:cubicBezTo>
                  <a:pt x="7256426" y="-25126"/>
                  <a:pt x="7559768" y="16601"/>
                  <a:pt x="7772400" y="0"/>
                </a:cubicBezTo>
                <a:cubicBezTo>
                  <a:pt x="7751645" y="180692"/>
                  <a:pt x="7756968" y="260036"/>
                  <a:pt x="7772400" y="427623"/>
                </a:cubicBezTo>
                <a:cubicBezTo>
                  <a:pt x="7787832" y="595210"/>
                  <a:pt x="7760734" y="709641"/>
                  <a:pt x="7772400" y="855246"/>
                </a:cubicBezTo>
                <a:cubicBezTo>
                  <a:pt x="7641991" y="845345"/>
                  <a:pt x="7509574" y="861901"/>
                  <a:pt x="7280148" y="855246"/>
                </a:cubicBezTo>
                <a:cubicBezTo>
                  <a:pt x="7050722" y="848591"/>
                  <a:pt x="6794797" y="829708"/>
                  <a:pt x="6554724" y="855246"/>
                </a:cubicBezTo>
                <a:cubicBezTo>
                  <a:pt x="6314651" y="880784"/>
                  <a:pt x="6047721" y="862825"/>
                  <a:pt x="5829300" y="855246"/>
                </a:cubicBezTo>
                <a:cubicBezTo>
                  <a:pt x="5610879" y="847667"/>
                  <a:pt x="5527744" y="849319"/>
                  <a:pt x="5414772" y="855246"/>
                </a:cubicBezTo>
                <a:cubicBezTo>
                  <a:pt x="5301800" y="861173"/>
                  <a:pt x="5010712" y="869879"/>
                  <a:pt x="4611624" y="855246"/>
                </a:cubicBezTo>
                <a:cubicBezTo>
                  <a:pt x="4212536" y="840613"/>
                  <a:pt x="4212432" y="847629"/>
                  <a:pt x="3963924" y="855246"/>
                </a:cubicBezTo>
                <a:cubicBezTo>
                  <a:pt x="3715416" y="862863"/>
                  <a:pt x="3608167" y="857476"/>
                  <a:pt x="3471672" y="855246"/>
                </a:cubicBezTo>
                <a:cubicBezTo>
                  <a:pt x="3335177" y="853016"/>
                  <a:pt x="2994568" y="844541"/>
                  <a:pt x="2823972" y="855246"/>
                </a:cubicBezTo>
                <a:cubicBezTo>
                  <a:pt x="2653376" y="865951"/>
                  <a:pt x="2379782" y="859112"/>
                  <a:pt x="2253996" y="855246"/>
                </a:cubicBezTo>
                <a:cubicBezTo>
                  <a:pt x="2128210" y="851380"/>
                  <a:pt x="1801880" y="851619"/>
                  <a:pt x="1606296" y="855246"/>
                </a:cubicBezTo>
                <a:cubicBezTo>
                  <a:pt x="1410712" y="858873"/>
                  <a:pt x="1360773" y="841795"/>
                  <a:pt x="1191768" y="855246"/>
                </a:cubicBezTo>
                <a:cubicBezTo>
                  <a:pt x="1022763" y="868697"/>
                  <a:pt x="816706" y="838601"/>
                  <a:pt x="621792" y="855246"/>
                </a:cubicBezTo>
                <a:cubicBezTo>
                  <a:pt x="426878" y="871891"/>
                  <a:pt x="164989" y="867255"/>
                  <a:pt x="0" y="855246"/>
                </a:cubicBezTo>
                <a:cubicBezTo>
                  <a:pt x="10693" y="677876"/>
                  <a:pt x="-9990" y="616515"/>
                  <a:pt x="0" y="444728"/>
                </a:cubicBezTo>
                <a:cubicBezTo>
                  <a:pt x="9990" y="272941"/>
                  <a:pt x="10645" y="194332"/>
                  <a:pt x="0" y="0"/>
                </a:cubicBezTo>
                <a:close/>
              </a:path>
            </a:pathLst>
          </a:custGeom>
          <a:ln w="19050">
            <a:solidFill>
              <a:srgbClr val="00B050"/>
            </a:solidFill>
            <a:extLst>
              <a:ext uri="{C807C97D-BFC1-408E-A445-0C87EB9F89A2}">
                <ask:lineSketchStyleProps xmlns:ask="http://schemas.microsoft.com/office/drawing/2018/sketchyshapes" sd="2563234464">
                  <a:prstGeom prst="rect">
                    <a:avLst/>
                  </a:prstGeom>
                  <ask:type>
                    <ask:lineSketchFreehand/>
                  </ask:type>
                </ask:lineSketchStyleProps>
              </a:ext>
            </a:extLst>
          </a:ln>
        </p:spPr>
      </p:pic>
      <p:pic>
        <p:nvPicPr>
          <p:cNvPr id="7" name="Picture 6">
            <a:extLst>
              <a:ext uri="{FF2B5EF4-FFF2-40B4-BE49-F238E27FC236}">
                <a16:creationId xmlns:a16="http://schemas.microsoft.com/office/drawing/2014/main" id="{E4514057-C982-9B5A-6C08-D929A00A0720}"/>
              </a:ext>
            </a:extLst>
          </p:cNvPr>
          <p:cNvPicPr>
            <a:picLocks noChangeAspect="1"/>
          </p:cNvPicPr>
          <p:nvPr/>
        </p:nvPicPr>
        <p:blipFill>
          <a:blip r:embed="rId3"/>
          <a:stretch>
            <a:fillRect/>
          </a:stretch>
        </p:blipFill>
        <p:spPr>
          <a:xfrm>
            <a:off x="660962" y="1873943"/>
            <a:ext cx="7452260" cy="3162929"/>
          </a:xfrm>
          <a:prstGeom prst="rect">
            <a:avLst/>
          </a:prstGeom>
        </p:spPr>
      </p:pic>
      <p:grpSp>
        <p:nvGrpSpPr>
          <p:cNvPr id="9" name="Google Shape;257;p31">
            <a:extLst>
              <a:ext uri="{FF2B5EF4-FFF2-40B4-BE49-F238E27FC236}">
                <a16:creationId xmlns:a16="http://schemas.microsoft.com/office/drawing/2014/main" id="{31351A38-0A38-8974-8B01-6EAC9CB44B02}"/>
              </a:ext>
            </a:extLst>
          </p:cNvPr>
          <p:cNvGrpSpPr/>
          <p:nvPr/>
        </p:nvGrpSpPr>
        <p:grpSpPr>
          <a:xfrm>
            <a:off x="7785025" y="1873943"/>
            <a:ext cx="1007893" cy="1007892"/>
            <a:chOff x="3717325" y="2137000"/>
            <a:chExt cx="1104178" cy="1104176"/>
          </a:xfrm>
        </p:grpSpPr>
        <p:sp>
          <p:nvSpPr>
            <p:cNvPr id="10" name="Google Shape;258;p31">
              <a:extLst>
                <a:ext uri="{FF2B5EF4-FFF2-40B4-BE49-F238E27FC236}">
                  <a16:creationId xmlns:a16="http://schemas.microsoft.com/office/drawing/2014/main" id="{777D1161-F3A5-0A7B-1B11-F71FAB4187FD}"/>
                </a:ext>
              </a:extLst>
            </p:cNvPr>
            <p:cNvSpPr/>
            <p:nvPr/>
          </p:nvSpPr>
          <p:spPr>
            <a:xfrm>
              <a:off x="3717325" y="2238576"/>
              <a:ext cx="1002600" cy="100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9;p31">
              <a:extLst>
                <a:ext uri="{FF2B5EF4-FFF2-40B4-BE49-F238E27FC236}">
                  <a16:creationId xmlns:a16="http://schemas.microsoft.com/office/drawing/2014/main" id="{7ABFA466-F48D-1E09-EBD6-8F76B8D2FBC5}"/>
                </a:ext>
              </a:extLst>
            </p:cNvPr>
            <p:cNvSpPr/>
            <p:nvPr/>
          </p:nvSpPr>
          <p:spPr>
            <a:xfrm>
              <a:off x="3818903" y="2137000"/>
              <a:ext cx="1002600" cy="1002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641645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41"/>
          <p:cNvSpPr txBox="1">
            <a:spLocks noGrp="1"/>
          </p:cNvSpPr>
          <p:nvPr>
            <p:ph type="title"/>
          </p:nvPr>
        </p:nvSpPr>
        <p:spPr>
          <a:xfrm>
            <a:off x="311698" y="1467196"/>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Classification Algorithms</a:t>
            </a:r>
            <a:endParaRPr b="1" dirty="0">
              <a:latin typeface="Assistant"/>
              <a:ea typeface="Assistant"/>
              <a:cs typeface="Assistant"/>
              <a:sym typeface="Assistant"/>
            </a:endParaRPr>
          </a:p>
        </p:txBody>
      </p:sp>
      <p:sp>
        <p:nvSpPr>
          <p:cNvPr id="431" name="Google Shape;431;p41"/>
          <p:cNvSpPr txBox="1">
            <a:spLocks noGrp="1"/>
          </p:cNvSpPr>
          <p:nvPr>
            <p:ph type="sldNum" idx="12"/>
          </p:nvPr>
        </p:nvSpPr>
        <p:spPr>
          <a:xfrm>
            <a:off x="8466613" y="4762672"/>
            <a:ext cx="365700" cy="274200"/>
          </a:xfrm>
          <a:prstGeom prst="rect">
            <a:avLst/>
          </a:prstGeom>
        </p:spPr>
        <p:txBody>
          <a:bodyPr spcFirstLastPara="1" wrap="square" lIns="91425" tIns="91425" rIns="91425" bIns="91425" anchor="ctr" anchorCtr="0">
            <a:normAutofit fontScale="92500" lnSpcReduction="20000"/>
          </a:bodyPr>
          <a:lstStyle/>
          <a:p>
            <a:pPr marL="0" lvl="0" indent="0" algn="r" rtl="0">
              <a:spcBef>
                <a:spcPts val="0"/>
              </a:spcBef>
              <a:spcAft>
                <a:spcPts val="0"/>
              </a:spcAft>
              <a:buNone/>
            </a:pPr>
            <a:fld id="{00000000-1234-1234-1234-123412341234}" type="slidenum">
              <a:rPr lang="en"/>
              <a:t>44</a:t>
            </a:fld>
            <a:endParaRPr/>
          </a:p>
        </p:txBody>
      </p:sp>
      <p:pic>
        <p:nvPicPr>
          <p:cNvPr id="432" name="Google Shape;432;p41"/>
          <p:cNvPicPr preferRelativeResize="0"/>
          <p:nvPr/>
        </p:nvPicPr>
        <p:blipFill>
          <a:blip r:embed="rId3">
            <a:alphaModFix/>
          </a:blip>
          <a:stretch>
            <a:fillRect/>
          </a:stretch>
        </p:blipFill>
        <p:spPr>
          <a:xfrm>
            <a:off x="3504792" y="3834195"/>
            <a:ext cx="2134414" cy="829011"/>
          </a:xfrm>
          <a:prstGeom prst="rect">
            <a:avLst/>
          </a:prstGeom>
          <a:noFill/>
          <a:ln>
            <a:noFill/>
          </a:ln>
        </p:spPr>
      </p:pic>
      <p:pic>
        <p:nvPicPr>
          <p:cNvPr id="2" name="Picture 2" descr="Juicing out the Diabetes Patterns amongst Indians using Machine Learning">
            <a:extLst>
              <a:ext uri="{FF2B5EF4-FFF2-40B4-BE49-F238E27FC236}">
                <a16:creationId xmlns:a16="http://schemas.microsoft.com/office/drawing/2014/main" id="{451A99BF-0200-54C9-9960-A27546FF3F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9412" y="2492776"/>
            <a:ext cx="3965171" cy="21526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5A3CA-5013-AF0E-D2AD-81885F4B0B86}"/>
              </a:ext>
            </a:extLst>
          </p:cNvPr>
          <p:cNvSpPr>
            <a:spLocks noGrp="1"/>
          </p:cNvSpPr>
          <p:nvPr>
            <p:ph type="title"/>
          </p:nvPr>
        </p:nvSpPr>
        <p:spPr/>
        <p:txBody>
          <a:bodyPr>
            <a:normAutofit fontScale="90000"/>
          </a:bodyPr>
          <a:lstStyle/>
          <a:p>
            <a:r>
              <a:rPr lang="en-GB" sz="2600" dirty="0"/>
              <a:t>Classification: </a:t>
            </a:r>
            <a:r>
              <a:rPr lang="en-GB" sz="2600" dirty="0">
                <a:solidFill>
                  <a:schemeClr val="accent4"/>
                </a:solidFill>
              </a:rPr>
              <a:t>part 1: KNN</a:t>
            </a:r>
            <a:endParaRPr lang="en-DE" sz="2000" dirty="0">
              <a:solidFill>
                <a:schemeClr val="accent4"/>
              </a:solidFill>
            </a:endParaRPr>
          </a:p>
        </p:txBody>
      </p:sp>
      <p:sp>
        <p:nvSpPr>
          <p:cNvPr id="5" name="Slide Number Placeholder 4">
            <a:extLst>
              <a:ext uri="{FF2B5EF4-FFF2-40B4-BE49-F238E27FC236}">
                <a16:creationId xmlns:a16="http://schemas.microsoft.com/office/drawing/2014/main" id="{6B407018-43BA-E2BC-EA7D-96FBE194006B}"/>
              </a:ext>
            </a:extLst>
          </p:cNvPr>
          <p:cNvSpPr>
            <a:spLocks noGrp="1"/>
          </p:cNvSpPr>
          <p:nvPr>
            <p:ph type="sldNum" idx="12"/>
          </p:nvPr>
        </p:nvSpPr>
        <p:spPr/>
        <p:txBody>
          <a:bodyPr>
            <a:normAutofit fontScale="92500" lnSpcReduction="20000"/>
          </a:bodyPr>
          <a:lstStyle/>
          <a:p>
            <a:pPr marL="0" lvl="0" indent="0" algn="r" rtl="0">
              <a:spcBef>
                <a:spcPts val="0"/>
              </a:spcBef>
              <a:spcAft>
                <a:spcPts val="0"/>
              </a:spcAft>
              <a:buNone/>
            </a:pPr>
            <a:fld id="{00000000-1234-1234-1234-123412341234}" type="slidenum">
              <a:rPr lang="en" smtClean="0"/>
              <a:t>45</a:t>
            </a:fld>
            <a:endParaRPr lang="en"/>
          </a:p>
        </p:txBody>
      </p:sp>
      <p:pic>
        <p:nvPicPr>
          <p:cNvPr id="3" name="Picture 2">
            <a:extLst>
              <a:ext uri="{FF2B5EF4-FFF2-40B4-BE49-F238E27FC236}">
                <a16:creationId xmlns:a16="http://schemas.microsoft.com/office/drawing/2014/main" id="{062A948A-88B0-10A3-FD57-AB0616880512}"/>
              </a:ext>
            </a:extLst>
          </p:cNvPr>
          <p:cNvPicPr>
            <a:picLocks noChangeAspect="1"/>
          </p:cNvPicPr>
          <p:nvPr/>
        </p:nvPicPr>
        <p:blipFill>
          <a:blip r:embed="rId2"/>
          <a:stretch>
            <a:fillRect/>
          </a:stretch>
        </p:blipFill>
        <p:spPr>
          <a:xfrm>
            <a:off x="311700" y="915600"/>
            <a:ext cx="4941916" cy="2664565"/>
          </a:xfrm>
          <a:prstGeom prst="rect">
            <a:avLst/>
          </a:prstGeom>
        </p:spPr>
      </p:pic>
      <p:pic>
        <p:nvPicPr>
          <p:cNvPr id="18434" name="Picture 2">
            <a:extLst>
              <a:ext uri="{FF2B5EF4-FFF2-40B4-BE49-F238E27FC236}">
                <a16:creationId xmlns:a16="http://schemas.microsoft.com/office/drawing/2014/main" id="{40A73C30-B314-32AB-0435-A7F1BC8D50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0378" y="2625439"/>
            <a:ext cx="3471660" cy="25180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B3AB89C-8B60-4DC0-AFFC-EB178AF867DA}"/>
              </a:ext>
            </a:extLst>
          </p:cNvPr>
          <p:cNvPicPr>
            <a:picLocks noChangeAspect="1"/>
          </p:cNvPicPr>
          <p:nvPr/>
        </p:nvPicPr>
        <p:blipFill>
          <a:blip r:embed="rId4"/>
          <a:stretch>
            <a:fillRect/>
          </a:stretch>
        </p:blipFill>
        <p:spPr>
          <a:xfrm>
            <a:off x="353264" y="3280501"/>
            <a:ext cx="4941916" cy="1663260"/>
          </a:xfrm>
          <a:prstGeom prst="rect">
            <a:avLst/>
          </a:prstGeom>
        </p:spPr>
      </p:pic>
      <p:pic>
        <p:nvPicPr>
          <p:cNvPr id="8" name="Picture 7">
            <a:extLst>
              <a:ext uri="{FF2B5EF4-FFF2-40B4-BE49-F238E27FC236}">
                <a16:creationId xmlns:a16="http://schemas.microsoft.com/office/drawing/2014/main" id="{72C86083-48FF-38D5-F3E5-F5CEC9C9A29F}"/>
              </a:ext>
            </a:extLst>
          </p:cNvPr>
          <p:cNvPicPr>
            <a:picLocks noChangeAspect="1"/>
          </p:cNvPicPr>
          <p:nvPr/>
        </p:nvPicPr>
        <p:blipFill>
          <a:blip r:embed="rId5"/>
          <a:stretch>
            <a:fillRect/>
          </a:stretch>
        </p:blipFill>
        <p:spPr>
          <a:xfrm>
            <a:off x="5253616" y="1079529"/>
            <a:ext cx="3620077" cy="1218379"/>
          </a:xfrm>
          <a:prstGeom prst="rect">
            <a:avLst/>
          </a:prstGeom>
        </p:spPr>
      </p:pic>
      <p:grpSp>
        <p:nvGrpSpPr>
          <p:cNvPr id="12" name="Google Shape;254;p31">
            <a:extLst>
              <a:ext uri="{FF2B5EF4-FFF2-40B4-BE49-F238E27FC236}">
                <a16:creationId xmlns:a16="http://schemas.microsoft.com/office/drawing/2014/main" id="{A4DC69CB-BDBD-6D46-C285-F3EBEB3607FB}"/>
              </a:ext>
            </a:extLst>
          </p:cNvPr>
          <p:cNvGrpSpPr/>
          <p:nvPr/>
        </p:nvGrpSpPr>
        <p:grpSpPr>
          <a:xfrm rot="2700000">
            <a:off x="6882020" y="220360"/>
            <a:ext cx="974676" cy="792284"/>
            <a:chOff x="2258813" y="3584825"/>
            <a:chExt cx="1067700" cy="867900"/>
          </a:xfrm>
        </p:grpSpPr>
        <p:sp>
          <p:nvSpPr>
            <p:cNvPr id="13" name="Google Shape;255;p31">
              <a:extLst>
                <a:ext uri="{FF2B5EF4-FFF2-40B4-BE49-F238E27FC236}">
                  <a16:creationId xmlns:a16="http://schemas.microsoft.com/office/drawing/2014/main" id="{A3AF08CF-A8C6-4AE0-28ED-F91F87E80AD2}"/>
                </a:ext>
              </a:extLst>
            </p:cNvPr>
            <p:cNvSpPr/>
            <p:nvPr/>
          </p:nvSpPr>
          <p:spPr>
            <a:xfrm>
              <a:off x="2258813" y="3661025"/>
              <a:ext cx="915300" cy="791700"/>
            </a:xfrm>
            <a:prstGeom prst="triangle">
              <a:avLst>
                <a:gd name="adj" fmla="val 50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6;p31">
              <a:extLst>
                <a:ext uri="{FF2B5EF4-FFF2-40B4-BE49-F238E27FC236}">
                  <a16:creationId xmlns:a16="http://schemas.microsoft.com/office/drawing/2014/main" id="{EF06FEBD-2649-EDE5-6166-A230A2A1FFB1}"/>
                </a:ext>
              </a:extLst>
            </p:cNvPr>
            <p:cNvSpPr/>
            <p:nvPr/>
          </p:nvSpPr>
          <p:spPr>
            <a:xfrm>
              <a:off x="2411213" y="3584825"/>
              <a:ext cx="915300" cy="791700"/>
            </a:xfrm>
            <a:prstGeom prst="triangle">
              <a:avLst>
                <a:gd name="adj" fmla="val 5000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32579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900" decel="100000" fill="hold"/>
                                        <p:tgtEl>
                                          <p:spTgt spid="7"/>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anim calcmode="lin" valueType="num">
                                      <p:cBhvr>
                                        <p:cTn id="24" dur="1000" fill="hold"/>
                                        <p:tgtEl>
                                          <p:spTgt spid="8"/>
                                        </p:tgtEl>
                                        <p:attrNameLst>
                                          <p:attrName>ppt_x</p:attrName>
                                        </p:attrNameLst>
                                      </p:cBhvr>
                                      <p:tavLst>
                                        <p:tav tm="0">
                                          <p:val>
                                            <p:strVal val="#ppt_x"/>
                                          </p:val>
                                        </p:tav>
                                        <p:tav tm="100000">
                                          <p:val>
                                            <p:strVal val="#ppt_x"/>
                                          </p:val>
                                        </p:tav>
                                      </p:tavLst>
                                    </p:anim>
                                    <p:anim calcmode="lin" valueType="num">
                                      <p:cBhvr>
                                        <p:cTn id="25" dur="900" decel="100000" fill="hold"/>
                                        <p:tgtEl>
                                          <p:spTgt spid="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9" presetClass="entr" presetSubtype="0" decel="100000" fill="hold" nodeType="clickEffect">
                                  <p:stCondLst>
                                    <p:cond delay="0"/>
                                  </p:stCondLst>
                                  <p:childTnLst>
                                    <p:set>
                                      <p:cBhvr>
                                        <p:cTn id="30" dur="1" fill="hold">
                                          <p:stCondLst>
                                            <p:cond delay="0"/>
                                          </p:stCondLst>
                                        </p:cTn>
                                        <p:tgtEl>
                                          <p:spTgt spid="18434"/>
                                        </p:tgtEl>
                                        <p:attrNameLst>
                                          <p:attrName>style.visibility</p:attrName>
                                        </p:attrNameLst>
                                      </p:cBhvr>
                                      <p:to>
                                        <p:strVal val="visible"/>
                                      </p:to>
                                    </p:set>
                                    <p:anim calcmode="lin" valueType="num">
                                      <p:cBhvr>
                                        <p:cTn id="31" dur="500" fill="hold"/>
                                        <p:tgtEl>
                                          <p:spTgt spid="18434"/>
                                        </p:tgtEl>
                                        <p:attrNameLst>
                                          <p:attrName>ppt_w</p:attrName>
                                        </p:attrNameLst>
                                      </p:cBhvr>
                                      <p:tavLst>
                                        <p:tav tm="0">
                                          <p:val>
                                            <p:fltVal val="0"/>
                                          </p:val>
                                        </p:tav>
                                        <p:tav tm="100000">
                                          <p:val>
                                            <p:strVal val="#ppt_w"/>
                                          </p:val>
                                        </p:tav>
                                      </p:tavLst>
                                    </p:anim>
                                    <p:anim calcmode="lin" valueType="num">
                                      <p:cBhvr>
                                        <p:cTn id="32" dur="500" fill="hold"/>
                                        <p:tgtEl>
                                          <p:spTgt spid="18434"/>
                                        </p:tgtEl>
                                        <p:attrNameLst>
                                          <p:attrName>ppt_h</p:attrName>
                                        </p:attrNameLst>
                                      </p:cBhvr>
                                      <p:tavLst>
                                        <p:tav tm="0">
                                          <p:val>
                                            <p:fltVal val="0"/>
                                          </p:val>
                                        </p:tav>
                                        <p:tav tm="100000">
                                          <p:val>
                                            <p:strVal val="#ppt_h"/>
                                          </p:val>
                                        </p:tav>
                                      </p:tavLst>
                                    </p:anim>
                                    <p:anim calcmode="lin" valueType="num">
                                      <p:cBhvr>
                                        <p:cTn id="33" dur="500" fill="hold"/>
                                        <p:tgtEl>
                                          <p:spTgt spid="18434"/>
                                        </p:tgtEl>
                                        <p:attrNameLst>
                                          <p:attrName>style.rotation</p:attrName>
                                        </p:attrNameLst>
                                      </p:cBhvr>
                                      <p:tavLst>
                                        <p:tav tm="0">
                                          <p:val>
                                            <p:fltVal val="360"/>
                                          </p:val>
                                        </p:tav>
                                        <p:tav tm="100000">
                                          <p:val>
                                            <p:fltVal val="0"/>
                                          </p:val>
                                        </p:tav>
                                      </p:tavLst>
                                    </p:anim>
                                    <p:animEffect transition="in" filter="fade">
                                      <p:cBhvr>
                                        <p:cTn id="34" dur="500"/>
                                        <p:tgtEl>
                                          <p:spTgt spid="18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5A3CA-5013-AF0E-D2AD-81885F4B0B86}"/>
              </a:ext>
            </a:extLst>
          </p:cNvPr>
          <p:cNvSpPr>
            <a:spLocks noGrp="1"/>
          </p:cNvSpPr>
          <p:nvPr>
            <p:ph type="title"/>
          </p:nvPr>
        </p:nvSpPr>
        <p:spPr/>
        <p:txBody>
          <a:bodyPr>
            <a:normAutofit fontScale="90000"/>
          </a:bodyPr>
          <a:lstStyle/>
          <a:p>
            <a:r>
              <a:rPr lang="en-GB" sz="2600" dirty="0"/>
              <a:t>Classification: </a:t>
            </a:r>
            <a:r>
              <a:rPr lang="en-GB" sz="2600" dirty="0">
                <a:solidFill>
                  <a:schemeClr val="accent4"/>
                </a:solidFill>
              </a:rPr>
              <a:t>part 2: Decision Tree</a:t>
            </a:r>
            <a:endParaRPr lang="en-DE" sz="2600" dirty="0">
              <a:solidFill>
                <a:schemeClr val="accent4"/>
              </a:solidFill>
            </a:endParaRPr>
          </a:p>
        </p:txBody>
      </p:sp>
      <p:sp>
        <p:nvSpPr>
          <p:cNvPr id="5" name="Slide Number Placeholder 4">
            <a:extLst>
              <a:ext uri="{FF2B5EF4-FFF2-40B4-BE49-F238E27FC236}">
                <a16:creationId xmlns:a16="http://schemas.microsoft.com/office/drawing/2014/main" id="{6B407018-43BA-E2BC-EA7D-96FBE194006B}"/>
              </a:ext>
            </a:extLst>
          </p:cNvPr>
          <p:cNvSpPr>
            <a:spLocks noGrp="1"/>
          </p:cNvSpPr>
          <p:nvPr>
            <p:ph type="sldNum" idx="12"/>
          </p:nvPr>
        </p:nvSpPr>
        <p:spPr/>
        <p:txBody>
          <a:bodyPr>
            <a:normAutofit fontScale="92500" lnSpcReduction="20000"/>
          </a:bodyPr>
          <a:lstStyle/>
          <a:p>
            <a:pPr marL="0" lvl="0" indent="0" algn="r" rtl="0">
              <a:spcBef>
                <a:spcPts val="0"/>
              </a:spcBef>
              <a:spcAft>
                <a:spcPts val="0"/>
              </a:spcAft>
              <a:buNone/>
            </a:pPr>
            <a:fld id="{00000000-1234-1234-1234-123412341234}" type="slidenum">
              <a:rPr lang="en" smtClean="0"/>
              <a:t>46</a:t>
            </a:fld>
            <a:endParaRPr lang="en"/>
          </a:p>
        </p:txBody>
      </p:sp>
      <p:pic>
        <p:nvPicPr>
          <p:cNvPr id="4" name="Picture 3">
            <a:extLst>
              <a:ext uri="{FF2B5EF4-FFF2-40B4-BE49-F238E27FC236}">
                <a16:creationId xmlns:a16="http://schemas.microsoft.com/office/drawing/2014/main" id="{7ADF0DB6-BE35-E4FA-221A-6E96897D5BBF}"/>
              </a:ext>
            </a:extLst>
          </p:cNvPr>
          <p:cNvPicPr>
            <a:picLocks noChangeAspect="1"/>
          </p:cNvPicPr>
          <p:nvPr/>
        </p:nvPicPr>
        <p:blipFill>
          <a:blip r:embed="rId2"/>
          <a:stretch>
            <a:fillRect/>
          </a:stretch>
        </p:blipFill>
        <p:spPr>
          <a:xfrm>
            <a:off x="311701" y="915601"/>
            <a:ext cx="4372119" cy="2342988"/>
          </a:xfrm>
          <a:prstGeom prst="rect">
            <a:avLst/>
          </a:prstGeom>
        </p:spPr>
      </p:pic>
      <p:pic>
        <p:nvPicPr>
          <p:cNvPr id="19460" name="Picture 4">
            <a:extLst>
              <a:ext uri="{FF2B5EF4-FFF2-40B4-BE49-F238E27FC236}">
                <a16:creationId xmlns:a16="http://schemas.microsoft.com/office/drawing/2014/main" id="{FC6CCED5-5B30-85B7-8199-D87597C136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308" y="2399506"/>
            <a:ext cx="3783155" cy="274399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C92CB9D-3CE8-EB73-8A47-99C09CBCDA14}"/>
              </a:ext>
            </a:extLst>
          </p:cNvPr>
          <p:cNvPicPr>
            <a:picLocks noChangeAspect="1"/>
          </p:cNvPicPr>
          <p:nvPr/>
        </p:nvPicPr>
        <p:blipFill>
          <a:blip r:embed="rId4"/>
          <a:stretch>
            <a:fillRect/>
          </a:stretch>
        </p:blipFill>
        <p:spPr>
          <a:xfrm>
            <a:off x="4713317" y="925195"/>
            <a:ext cx="4357437" cy="1177925"/>
          </a:xfrm>
          <a:prstGeom prst="rect">
            <a:avLst/>
          </a:prstGeom>
        </p:spPr>
      </p:pic>
      <p:pic>
        <p:nvPicPr>
          <p:cNvPr id="10" name="Picture 9">
            <a:extLst>
              <a:ext uri="{FF2B5EF4-FFF2-40B4-BE49-F238E27FC236}">
                <a16:creationId xmlns:a16="http://schemas.microsoft.com/office/drawing/2014/main" id="{E72046C7-4801-F6BC-8450-B4C6734D42EF}"/>
              </a:ext>
            </a:extLst>
          </p:cNvPr>
          <p:cNvPicPr>
            <a:picLocks noChangeAspect="1"/>
          </p:cNvPicPr>
          <p:nvPr/>
        </p:nvPicPr>
        <p:blipFill>
          <a:blip r:embed="rId5"/>
          <a:stretch>
            <a:fillRect/>
          </a:stretch>
        </p:blipFill>
        <p:spPr>
          <a:xfrm>
            <a:off x="402945" y="3304979"/>
            <a:ext cx="4372119" cy="1594793"/>
          </a:xfrm>
          <a:prstGeom prst="rect">
            <a:avLst/>
          </a:prstGeom>
        </p:spPr>
      </p:pic>
      <p:grpSp>
        <p:nvGrpSpPr>
          <p:cNvPr id="11" name="Google Shape;257;p31">
            <a:extLst>
              <a:ext uri="{FF2B5EF4-FFF2-40B4-BE49-F238E27FC236}">
                <a16:creationId xmlns:a16="http://schemas.microsoft.com/office/drawing/2014/main" id="{13106351-E189-A4D2-3C73-F13FFD7E7BDC}"/>
              </a:ext>
            </a:extLst>
          </p:cNvPr>
          <p:cNvGrpSpPr/>
          <p:nvPr/>
        </p:nvGrpSpPr>
        <p:grpSpPr>
          <a:xfrm>
            <a:off x="6961709" y="421249"/>
            <a:ext cx="1007893" cy="1007892"/>
            <a:chOff x="3717325" y="2137000"/>
            <a:chExt cx="1104178" cy="1104176"/>
          </a:xfrm>
        </p:grpSpPr>
        <p:sp>
          <p:nvSpPr>
            <p:cNvPr id="12" name="Google Shape;258;p31">
              <a:extLst>
                <a:ext uri="{FF2B5EF4-FFF2-40B4-BE49-F238E27FC236}">
                  <a16:creationId xmlns:a16="http://schemas.microsoft.com/office/drawing/2014/main" id="{065934CE-6499-C35F-552A-CB9AA6318159}"/>
                </a:ext>
              </a:extLst>
            </p:cNvPr>
            <p:cNvSpPr/>
            <p:nvPr/>
          </p:nvSpPr>
          <p:spPr>
            <a:xfrm>
              <a:off x="3717325" y="2238576"/>
              <a:ext cx="1002600" cy="100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9;p31">
              <a:extLst>
                <a:ext uri="{FF2B5EF4-FFF2-40B4-BE49-F238E27FC236}">
                  <a16:creationId xmlns:a16="http://schemas.microsoft.com/office/drawing/2014/main" id="{BC053E4E-3193-D9A2-5F0E-FC680A275247}"/>
                </a:ext>
              </a:extLst>
            </p:cNvPr>
            <p:cNvSpPr/>
            <p:nvPr/>
          </p:nvSpPr>
          <p:spPr>
            <a:xfrm>
              <a:off x="3818903" y="2137000"/>
              <a:ext cx="1002600" cy="1002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2056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anim calcmode="lin" valueType="num">
                                      <p:cBhvr>
                                        <p:cTn id="16" dur="1000" fill="hold"/>
                                        <p:tgtEl>
                                          <p:spTgt spid="10"/>
                                        </p:tgtEl>
                                        <p:attrNameLst>
                                          <p:attrName>ppt_x</p:attrName>
                                        </p:attrNameLst>
                                      </p:cBhvr>
                                      <p:tavLst>
                                        <p:tav tm="0">
                                          <p:val>
                                            <p:strVal val="#ppt_x"/>
                                          </p:val>
                                        </p:tav>
                                        <p:tav tm="100000">
                                          <p:val>
                                            <p:strVal val="#ppt_x"/>
                                          </p:val>
                                        </p:tav>
                                      </p:tavLst>
                                    </p:anim>
                                    <p:anim calcmode="lin" valueType="num">
                                      <p:cBhvr>
                                        <p:cTn id="17" dur="900" decel="100000" fill="hold"/>
                                        <p:tgtEl>
                                          <p:spTgt spid="10"/>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strVal val="#ppt_x"/>
                                          </p:val>
                                        </p:tav>
                                        <p:tav tm="100000">
                                          <p:val>
                                            <p:strVal val="#ppt_x"/>
                                          </p:val>
                                        </p:tav>
                                      </p:tavLst>
                                    </p:anim>
                                    <p:anim calcmode="lin" valueType="num">
                                      <p:cBhvr>
                                        <p:cTn id="25" dur="900" decel="100000" fill="hold"/>
                                        <p:tgtEl>
                                          <p:spTgt spid="9"/>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9" presetClass="entr" presetSubtype="0" decel="100000" fill="hold" nodeType="clickEffect">
                                  <p:stCondLst>
                                    <p:cond delay="0"/>
                                  </p:stCondLst>
                                  <p:childTnLst>
                                    <p:set>
                                      <p:cBhvr>
                                        <p:cTn id="30" dur="1" fill="hold">
                                          <p:stCondLst>
                                            <p:cond delay="0"/>
                                          </p:stCondLst>
                                        </p:cTn>
                                        <p:tgtEl>
                                          <p:spTgt spid="19460"/>
                                        </p:tgtEl>
                                        <p:attrNameLst>
                                          <p:attrName>style.visibility</p:attrName>
                                        </p:attrNameLst>
                                      </p:cBhvr>
                                      <p:to>
                                        <p:strVal val="visible"/>
                                      </p:to>
                                    </p:set>
                                    <p:anim calcmode="lin" valueType="num">
                                      <p:cBhvr>
                                        <p:cTn id="31" dur="500" fill="hold"/>
                                        <p:tgtEl>
                                          <p:spTgt spid="19460"/>
                                        </p:tgtEl>
                                        <p:attrNameLst>
                                          <p:attrName>ppt_w</p:attrName>
                                        </p:attrNameLst>
                                      </p:cBhvr>
                                      <p:tavLst>
                                        <p:tav tm="0">
                                          <p:val>
                                            <p:fltVal val="0"/>
                                          </p:val>
                                        </p:tav>
                                        <p:tav tm="100000">
                                          <p:val>
                                            <p:strVal val="#ppt_w"/>
                                          </p:val>
                                        </p:tav>
                                      </p:tavLst>
                                    </p:anim>
                                    <p:anim calcmode="lin" valueType="num">
                                      <p:cBhvr>
                                        <p:cTn id="32" dur="500" fill="hold"/>
                                        <p:tgtEl>
                                          <p:spTgt spid="19460"/>
                                        </p:tgtEl>
                                        <p:attrNameLst>
                                          <p:attrName>ppt_h</p:attrName>
                                        </p:attrNameLst>
                                      </p:cBhvr>
                                      <p:tavLst>
                                        <p:tav tm="0">
                                          <p:val>
                                            <p:fltVal val="0"/>
                                          </p:val>
                                        </p:tav>
                                        <p:tav tm="100000">
                                          <p:val>
                                            <p:strVal val="#ppt_h"/>
                                          </p:val>
                                        </p:tav>
                                      </p:tavLst>
                                    </p:anim>
                                    <p:anim calcmode="lin" valueType="num">
                                      <p:cBhvr>
                                        <p:cTn id="33" dur="500" fill="hold"/>
                                        <p:tgtEl>
                                          <p:spTgt spid="19460"/>
                                        </p:tgtEl>
                                        <p:attrNameLst>
                                          <p:attrName>style.rotation</p:attrName>
                                        </p:attrNameLst>
                                      </p:cBhvr>
                                      <p:tavLst>
                                        <p:tav tm="0">
                                          <p:val>
                                            <p:fltVal val="360"/>
                                          </p:val>
                                        </p:tav>
                                        <p:tav tm="100000">
                                          <p:val>
                                            <p:fltVal val="0"/>
                                          </p:val>
                                        </p:tav>
                                      </p:tavLst>
                                    </p:anim>
                                    <p:animEffect transition="in" filter="fade">
                                      <p:cBhvr>
                                        <p:cTn id="34" dur="500"/>
                                        <p:tgtEl>
                                          <p:spTgt spid="19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5A3CA-5013-AF0E-D2AD-81885F4B0B86}"/>
              </a:ext>
            </a:extLst>
          </p:cNvPr>
          <p:cNvSpPr>
            <a:spLocks noGrp="1"/>
          </p:cNvSpPr>
          <p:nvPr>
            <p:ph type="title"/>
          </p:nvPr>
        </p:nvSpPr>
        <p:spPr/>
        <p:txBody>
          <a:bodyPr>
            <a:normAutofit fontScale="90000"/>
          </a:bodyPr>
          <a:lstStyle/>
          <a:p>
            <a:r>
              <a:rPr lang="en-GB" sz="2600" dirty="0"/>
              <a:t>Classification: </a:t>
            </a:r>
            <a:r>
              <a:rPr lang="en-GB" sz="2600" dirty="0">
                <a:solidFill>
                  <a:schemeClr val="accent4"/>
                </a:solidFill>
              </a:rPr>
              <a:t>part 2: Decision Tree</a:t>
            </a:r>
            <a:endParaRPr lang="en-DE" sz="2600" dirty="0">
              <a:solidFill>
                <a:schemeClr val="accent4"/>
              </a:solidFill>
            </a:endParaRPr>
          </a:p>
        </p:txBody>
      </p:sp>
      <p:sp>
        <p:nvSpPr>
          <p:cNvPr id="5" name="Slide Number Placeholder 4">
            <a:extLst>
              <a:ext uri="{FF2B5EF4-FFF2-40B4-BE49-F238E27FC236}">
                <a16:creationId xmlns:a16="http://schemas.microsoft.com/office/drawing/2014/main" id="{6B407018-43BA-E2BC-EA7D-96FBE194006B}"/>
              </a:ext>
            </a:extLst>
          </p:cNvPr>
          <p:cNvSpPr>
            <a:spLocks noGrp="1"/>
          </p:cNvSpPr>
          <p:nvPr>
            <p:ph type="sldNum" idx="12"/>
          </p:nvPr>
        </p:nvSpPr>
        <p:spPr/>
        <p:txBody>
          <a:bodyPr>
            <a:normAutofit fontScale="92500" lnSpcReduction="20000"/>
          </a:bodyPr>
          <a:lstStyle/>
          <a:p>
            <a:pPr marL="0" lvl="0" indent="0" algn="r" rtl="0">
              <a:spcBef>
                <a:spcPts val="0"/>
              </a:spcBef>
              <a:spcAft>
                <a:spcPts val="0"/>
              </a:spcAft>
              <a:buNone/>
            </a:pPr>
            <a:fld id="{00000000-1234-1234-1234-123412341234}" type="slidenum">
              <a:rPr lang="en" smtClean="0"/>
              <a:t>47</a:t>
            </a:fld>
            <a:endParaRPr lang="en"/>
          </a:p>
        </p:txBody>
      </p:sp>
      <p:pic>
        <p:nvPicPr>
          <p:cNvPr id="19458" name="Picture 2">
            <a:extLst>
              <a:ext uri="{FF2B5EF4-FFF2-40B4-BE49-F238E27FC236}">
                <a16:creationId xmlns:a16="http://schemas.microsoft.com/office/drawing/2014/main" id="{E7D5C2C7-4CC0-2D57-A709-3CAF4D925B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662" b="9001"/>
          <a:stretch/>
        </p:blipFill>
        <p:spPr bwMode="auto">
          <a:xfrm>
            <a:off x="0" y="915601"/>
            <a:ext cx="6442517" cy="42279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41804CF-0599-62BE-7F61-FB6F1F4125B9}"/>
              </a:ext>
            </a:extLst>
          </p:cNvPr>
          <p:cNvPicPr>
            <a:picLocks noChangeAspect="1"/>
          </p:cNvPicPr>
          <p:nvPr/>
        </p:nvPicPr>
        <p:blipFill>
          <a:blip r:embed="rId3"/>
          <a:stretch>
            <a:fillRect/>
          </a:stretch>
        </p:blipFill>
        <p:spPr>
          <a:xfrm>
            <a:off x="6126510" y="1625920"/>
            <a:ext cx="2522953" cy="2677995"/>
          </a:xfrm>
          <a:prstGeom prst="rect">
            <a:avLst/>
          </a:prstGeom>
        </p:spPr>
      </p:pic>
      <p:grpSp>
        <p:nvGrpSpPr>
          <p:cNvPr id="7" name="Google Shape;254;p31">
            <a:extLst>
              <a:ext uri="{FF2B5EF4-FFF2-40B4-BE49-F238E27FC236}">
                <a16:creationId xmlns:a16="http://schemas.microsoft.com/office/drawing/2014/main" id="{3AC3D1FA-EA06-6F8C-491A-178B53DEA9AE}"/>
              </a:ext>
            </a:extLst>
          </p:cNvPr>
          <p:cNvGrpSpPr/>
          <p:nvPr/>
        </p:nvGrpSpPr>
        <p:grpSpPr>
          <a:xfrm rot="2700000">
            <a:off x="6266879" y="249904"/>
            <a:ext cx="974676" cy="792284"/>
            <a:chOff x="2258813" y="3584825"/>
            <a:chExt cx="1067700" cy="867900"/>
          </a:xfrm>
        </p:grpSpPr>
        <p:sp>
          <p:nvSpPr>
            <p:cNvPr id="8" name="Google Shape;255;p31">
              <a:extLst>
                <a:ext uri="{FF2B5EF4-FFF2-40B4-BE49-F238E27FC236}">
                  <a16:creationId xmlns:a16="http://schemas.microsoft.com/office/drawing/2014/main" id="{F03BCD34-6CA2-B5E0-35C4-269F48092CA7}"/>
                </a:ext>
              </a:extLst>
            </p:cNvPr>
            <p:cNvSpPr/>
            <p:nvPr/>
          </p:nvSpPr>
          <p:spPr>
            <a:xfrm>
              <a:off x="2258813" y="3661025"/>
              <a:ext cx="915300" cy="791700"/>
            </a:xfrm>
            <a:prstGeom prst="triangle">
              <a:avLst>
                <a:gd name="adj" fmla="val 50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6;p31">
              <a:extLst>
                <a:ext uri="{FF2B5EF4-FFF2-40B4-BE49-F238E27FC236}">
                  <a16:creationId xmlns:a16="http://schemas.microsoft.com/office/drawing/2014/main" id="{26A928D8-6195-6EDB-AC21-C8BC347C9E6F}"/>
                </a:ext>
              </a:extLst>
            </p:cNvPr>
            <p:cNvSpPr/>
            <p:nvPr/>
          </p:nvSpPr>
          <p:spPr>
            <a:xfrm>
              <a:off x="2411213" y="3584825"/>
              <a:ext cx="915300" cy="791700"/>
            </a:xfrm>
            <a:prstGeom prst="triangle">
              <a:avLst>
                <a:gd name="adj" fmla="val 5000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2995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9458"/>
                                        </p:tgtEl>
                                        <p:attrNameLst>
                                          <p:attrName>style.visibility</p:attrName>
                                        </p:attrNameLst>
                                      </p:cBhvr>
                                      <p:to>
                                        <p:strVal val="visible"/>
                                      </p:to>
                                    </p:set>
                                    <p:anim calcmode="lin" valueType="num">
                                      <p:cBhvr>
                                        <p:cTn id="7" dur="500" fill="hold"/>
                                        <p:tgtEl>
                                          <p:spTgt spid="19458"/>
                                        </p:tgtEl>
                                        <p:attrNameLst>
                                          <p:attrName>ppt_w</p:attrName>
                                        </p:attrNameLst>
                                      </p:cBhvr>
                                      <p:tavLst>
                                        <p:tav tm="0">
                                          <p:val>
                                            <p:fltVal val="0"/>
                                          </p:val>
                                        </p:tav>
                                        <p:tav tm="100000">
                                          <p:val>
                                            <p:strVal val="#ppt_w"/>
                                          </p:val>
                                        </p:tav>
                                      </p:tavLst>
                                    </p:anim>
                                    <p:anim calcmode="lin" valueType="num">
                                      <p:cBhvr>
                                        <p:cTn id="8" dur="500" fill="hold"/>
                                        <p:tgtEl>
                                          <p:spTgt spid="19458"/>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5A3CA-5013-AF0E-D2AD-81885F4B0B86}"/>
              </a:ext>
            </a:extLst>
          </p:cNvPr>
          <p:cNvSpPr>
            <a:spLocks noGrp="1"/>
          </p:cNvSpPr>
          <p:nvPr>
            <p:ph type="title"/>
          </p:nvPr>
        </p:nvSpPr>
        <p:spPr/>
        <p:txBody>
          <a:bodyPr>
            <a:normAutofit fontScale="90000"/>
          </a:bodyPr>
          <a:lstStyle/>
          <a:p>
            <a:r>
              <a:rPr lang="en-GB" sz="2600" dirty="0"/>
              <a:t>Classification: </a:t>
            </a:r>
            <a:r>
              <a:rPr lang="en-GB" sz="2600" dirty="0">
                <a:solidFill>
                  <a:schemeClr val="accent4"/>
                </a:solidFill>
              </a:rPr>
              <a:t>part 3: Regression Analysis</a:t>
            </a:r>
            <a:endParaRPr lang="en-DE" sz="2600" dirty="0">
              <a:solidFill>
                <a:schemeClr val="accent4"/>
              </a:solidFill>
            </a:endParaRPr>
          </a:p>
        </p:txBody>
      </p:sp>
      <p:sp>
        <p:nvSpPr>
          <p:cNvPr id="5" name="Slide Number Placeholder 4">
            <a:extLst>
              <a:ext uri="{FF2B5EF4-FFF2-40B4-BE49-F238E27FC236}">
                <a16:creationId xmlns:a16="http://schemas.microsoft.com/office/drawing/2014/main" id="{6B407018-43BA-E2BC-EA7D-96FBE194006B}"/>
              </a:ext>
            </a:extLst>
          </p:cNvPr>
          <p:cNvSpPr>
            <a:spLocks noGrp="1"/>
          </p:cNvSpPr>
          <p:nvPr>
            <p:ph type="sldNum" idx="12"/>
          </p:nvPr>
        </p:nvSpPr>
        <p:spPr/>
        <p:txBody>
          <a:bodyPr>
            <a:normAutofit fontScale="92500" lnSpcReduction="20000"/>
          </a:bodyPr>
          <a:lstStyle/>
          <a:p>
            <a:pPr marL="0" lvl="0" indent="0" algn="r" rtl="0">
              <a:spcBef>
                <a:spcPts val="0"/>
              </a:spcBef>
              <a:spcAft>
                <a:spcPts val="0"/>
              </a:spcAft>
              <a:buNone/>
            </a:pPr>
            <a:fld id="{00000000-1234-1234-1234-123412341234}" type="slidenum">
              <a:rPr lang="en" smtClean="0"/>
              <a:t>48</a:t>
            </a:fld>
            <a:endParaRPr lang="en"/>
          </a:p>
        </p:txBody>
      </p:sp>
      <p:pic>
        <p:nvPicPr>
          <p:cNvPr id="4" name="Picture 3">
            <a:extLst>
              <a:ext uri="{FF2B5EF4-FFF2-40B4-BE49-F238E27FC236}">
                <a16:creationId xmlns:a16="http://schemas.microsoft.com/office/drawing/2014/main" id="{4D0F7B46-D89C-B617-69C8-F384E4EC7319}"/>
              </a:ext>
            </a:extLst>
          </p:cNvPr>
          <p:cNvPicPr>
            <a:picLocks noChangeAspect="1"/>
          </p:cNvPicPr>
          <p:nvPr/>
        </p:nvPicPr>
        <p:blipFill>
          <a:blip r:embed="rId2"/>
          <a:stretch>
            <a:fillRect/>
          </a:stretch>
        </p:blipFill>
        <p:spPr>
          <a:xfrm>
            <a:off x="311700" y="918093"/>
            <a:ext cx="3787140" cy="734947"/>
          </a:xfrm>
          <a:prstGeom prst="rect">
            <a:avLst/>
          </a:prstGeom>
        </p:spPr>
      </p:pic>
      <p:pic>
        <p:nvPicPr>
          <p:cNvPr id="6" name="Picture 5">
            <a:extLst>
              <a:ext uri="{FF2B5EF4-FFF2-40B4-BE49-F238E27FC236}">
                <a16:creationId xmlns:a16="http://schemas.microsoft.com/office/drawing/2014/main" id="{4519CABF-FFFA-EFA2-8E97-34E79C1530D0}"/>
              </a:ext>
            </a:extLst>
          </p:cNvPr>
          <p:cNvPicPr>
            <a:picLocks noChangeAspect="1"/>
          </p:cNvPicPr>
          <p:nvPr/>
        </p:nvPicPr>
        <p:blipFill rotWithShape="1">
          <a:blip r:embed="rId3"/>
          <a:srcRect b="14750"/>
          <a:stretch/>
        </p:blipFill>
        <p:spPr>
          <a:xfrm>
            <a:off x="136109" y="3892997"/>
            <a:ext cx="4659564" cy="1251550"/>
          </a:xfrm>
          <a:prstGeom prst="rect">
            <a:avLst/>
          </a:prstGeom>
        </p:spPr>
      </p:pic>
      <p:pic>
        <p:nvPicPr>
          <p:cNvPr id="21506" name="Picture 2">
            <a:extLst>
              <a:ext uri="{FF2B5EF4-FFF2-40B4-BE49-F238E27FC236}">
                <a16:creationId xmlns:a16="http://schemas.microsoft.com/office/drawing/2014/main" id="{3294FF5F-4640-0C89-53FA-3C97AB45AB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9283" y="2261062"/>
            <a:ext cx="3860180" cy="27998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F856FBD-4A0D-9447-8F91-6DE9218484F8}"/>
              </a:ext>
            </a:extLst>
          </p:cNvPr>
          <p:cNvPicPr>
            <a:picLocks noChangeAspect="1"/>
          </p:cNvPicPr>
          <p:nvPr/>
        </p:nvPicPr>
        <p:blipFill>
          <a:blip r:embed="rId5"/>
          <a:stretch>
            <a:fillRect/>
          </a:stretch>
        </p:blipFill>
        <p:spPr>
          <a:xfrm>
            <a:off x="4167355" y="1010087"/>
            <a:ext cx="4291445" cy="1174408"/>
          </a:xfrm>
          <a:prstGeom prst="rect">
            <a:avLst/>
          </a:prstGeom>
        </p:spPr>
      </p:pic>
      <p:pic>
        <p:nvPicPr>
          <p:cNvPr id="21508" name="Picture 4">
            <a:extLst>
              <a:ext uri="{FF2B5EF4-FFF2-40B4-BE49-F238E27FC236}">
                <a16:creationId xmlns:a16="http://schemas.microsoft.com/office/drawing/2014/main" id="{E780890F-FA31-36A9-91FE-C0615102F1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130" y="1585911"/>
            <a:ext cx="3165033" cy="238648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oogle Shape;257;p31">
            <a:extLst>
              <a:ext uri="{FF2B5EF4-FFF2-40B4-BE49-F238E27FC236}">
                <a16:creationId xmlns:a16="http://schemas.microsoft.com/office/drawing/2014/main" id="{FDDBC9EB-A73B-E62B-2B30-96695BD47BFF}"/>
              </a:ext>
            </a:extLst>
          </p:cNvPr>
          <p:cNvGrpSpPr/>
          <p:nvPr/>
        </p:nvGrpSpPr>
        <p:grpSpPr>
          <a:xfrm>
            <a:off x="6719373" y="488221"/>
            <a:ext cx="1007893" cy="1007892"/>
            <a:chOff x="3717325" y="2137000"/>
            <a:chExt cx="1104178" cy="1104176"/>
          </a:xfrm>
        </p:grpSpPr>
        <p:sp>
          <p:nvSpPr>
            <p:cNvPr id="9" name="Google Shape;258;p31">
              <a:extLst>
                <a:ext uri="{FF2B5EF4-FFF2-40B4-BE49-F238E27FC236}">
                  <a16:creationId xmlns:a16="http://schemas.microsoft.com/office/drawing/2014/main" id="{2F6F409C-8F1A-B551-E6BE-2C503B35BCE0}"/>
                </a:ext>
              </a:extLst>
            </p:cNvPr>
            <p:cNvSpPr/>
            <p:nvPr/>
          </p:nvSpPr>
          <p:spPr>
            <a:xfrm>
              <a:off x="3717325" y="2238576"/>
              <a:ext cx="1002600" cy="100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9;p31">
              <a:extLst>
                <a:ext uri="{FF2B5EF4-FFF2-40B4-BE49-F238E27FC236}">
                  <a16:creationId xmlns:a16="http://schemas.microsoft.com/office/drawing/2014/main" id="{C40070F6-96D8-9849-1AA8-77FD8A8E2E7E}"/>
                </a:ext>
              </a:extLst>
            </p:cNvPr>
            <p:cNvSpPr/>
            <p:nvPr/>
          </p:nvSpPr>
          <p:spPr>
            <a:xfrm>
              <a:off x="3818903" y="2137000"/>
              <a:ext cx="1002600" cy="1002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9530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21508"/>
                                        </p:tgtEl>
                                        <p:attrNameLst>
                                          <p:attrName>style.visibility</p:attrName>
                                        </p:attrNameLst>
                                      </p:cBhvr>
                                      <p:to>
                                        <p:strVal val="visible"/>
                                      </p:to>
                                    </p:set>
                                    <p:animEffect transition="in" filter="fade">
                                      <p:cBhvr>
                                        <p:cTn id="15" dur="1000"/>
                                        <p:tgtEl>
                                          <p:spTgt spid="21508"/>
                                        </p:tgtEl>
                                      </p:cBhvr>
                                    </p:animEffect>
                                    <p:anim calcmode="lin" valueType="num">
                                      <p:cBhvr>
                                        <p:cTn id="16" dur="1000" fill="hold"/>
                                        <p:tgtEl>
                                          <p:spTgt spid="21508"/>
                                        </p:tgtEl>
                                        <p:attrNameLst>
                                          <p:attrName>ppt_x</p:attrName>
                                        </p:attrNameLst>
                                      </p:cBhvr>
                                      <p:tavLst>
                                        <p:tav tm="0">
                                          <p:val>
                                            <p:strVal val="#ppt_x"/>
                                          </p:val>
                                        </p:tav>
                                        <p:tav tm="100000">
                                          <p:val>
                                            <p:strVal val="#ppt_x"/>
                                          </p:val>
                                        </p:tav>
                                      </p:tavLst>
                                    </p:anim>
                                    <p:anim calcmode="lin" valueType="num">
                                      <p:cBhvr>
                                        <p:cTn id="17" dur="900" decel="100000" fill="hold"/>
                                        <p:tgtEl>
                                          <p:spTgt spid="21508"/>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21508"/>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900" decel="100000" fill="hold"/>
                                        <p:tgtEl>
                                          <p:spTgt spid="6"/>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900" decel="100000" fill="hold"/>
                                        <p:tgtEl>
                                          <p:spTgt spid="7"/>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9" presetClass="entr" presetSubtype="0" decel="100000" fill="hold" nodeType="clickEffect">
                                  <p:stCondLst>
                                    <p:cond delay="0"/>
                                  </p:stCondLst>
                                  <p:childTnLst>
                                    <p:set>
                                      <p:cBhvr>
                                        <p:cTn id="38" dur="1" fill="hold">
                                          <p:stCondLst>
                                            <p:cond delay="0"/>
                                          </p:stCondLst>
                                        </p:cTn>
                                        <p:tgtEl>
                                          <p:spTgt spid="21506"/>
                                        </p:tgtEl>
                                        <p:attrNameLst>
                                          <p:attrName>style.visibility</p:attrName>
                                        </p:attrNameLst>
                                      </p:cBhvr>
                                      <p:to>
                                        <p:strVal val="visible"/>
                                      </p:to>
                                    </p:set>
                                    <p:anim calcmode="lin" valueType="num">
                                      <p:cBhvr>
                                        <p:cTn id="39" dur="500" fill="hold"/>
                                        <p:tgtEl>
                                          <p:spTgt spid="21506"/>
                                        </p:tgtEl>
                                        <p:attrNameLst>
                                          <p:attrName>ppt_w</p:attrName>
                                        </p:attrNameLst>
                                      </p:cBhvr>
                                      <p:tavLst>
                                        <p:tav tm="0">
                                          <p:val>
                                            <p:fltVal val="0"/>
                                          </p:val>
                                        </p:tav>
                                        <p:tav tm="100000">
                                          <p:val>
                                            <p:strVal val="#ppt_w"/>
                                          </p:val>
                                        </p:tav>
                                      </p:tavLst>
                                    </p:anim>
                                    <p:anim calcmode="lin" valueType="num">
                                      <p:cBhvr>
                                        <p:cTn id="40" dur="500" fill="hold"/>
                                        <p:tgtEl>
                                          <p:spTgt spid="21506"/>
                                        </p:tgtEl>
                                        <p:attrNameLst>
                                          <p:attrName>ppt_h</p:attrName>
                                        </p:attrNameLst>
                                      </p:cBhvr>
                                      <p:tavLst>
                                        <p:tav tm="0">
                                          <p:val>
                                            <p:fltVal val="0"/>
                                          </p:val>
                                        </p:tav>
                                        <p:tav tm="100000">
                                          <p:val>
                                            <p:strVal val="#ppt_h"/>
                                          </p:val>
                                        </p:tav>
                                      </p:tavLst>
                                    </p:anim>
                                    <p:anim calcmode="lin" valueType="num">
                                      <p:cBhvr>
                                        <p:cTn id="41" dur="500" fill="hold"/>
                                        <p:tgtEl>
                                          <p:spTgt spid="21506"/>
                                        </p:tgtEl>
                                        <p:attrNameLst>
                                          <p:attrName>style.rotation</p:attrName>
                                        </p:attrNameLst>
                                      </p:cBhvr>
                                      <p:tavLst>
                                        <p:tav tm="0">
                                          <p:val>
                                            <p:fltVal val="360"/>
                                          </p:val>
                                        </p:tav>
                                        <p:tav tm="100000">
                                          <p:val>
                                            <p:fltVal val="0"/>
                                          </p:val>
                                        </p:tav>
                                      </p:tavLst>
                                    </p:anim>
                                    <p:animEffect transition="in" filter="fade">
                                      <p:cBhvr>
                                        <p:cTn id="42" dur="500"/>
                                        <p:tgtEl>
                                          <p:spTgt spid="215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93784" y="2256195"/>
            <a:ext cx="7323739" cy="2212217"/>
          </a:xfrm>
          <a:prstGeom prst="rect">
            <a:avLst/>
          </a:prstGeom>
        </p:spPr>
      </p:pic>
      <p:sp>
        <p:nvSpPr>
          <p:cNvPr id="2" name="Title 1">
            <a:extLst>
              <a:ext uri="{FF2B5EF4-FFF2-40B4-BE49-F238E27FC236}">
                <a16:creationId xmlns:a16="http://schemas.microsoft.com/office/drawing/2014/main" id="{9A65A3CA-5013-AF0E-D2AD-81885F4B0B86}"/>
              </a:ext>
            </a:extLst>
          </p:cNvPr>
          <p:cNvSpPr>
            <a:spLocks noGrp="1"/>
          </p:cNvSpPr>
          <p:nvPr>
            <p:ph type="title"/>
          </p:nvPr>
        </p:nvSpPr>
        <p:spPr/>
        <p:txBody>
          <a:bodyPr>
            <a:normAutofit fontScale="90000"/>
          </a:bodyPr>
          <a:lstStyle/>
          <a:p>
            <a:r>
              <a:rPr lang="en-GB" sz="2600" dirty="0"/>
              <a:t>Classification: </a:t>
            </a:r>
            <a:r>
              <a:rPr lang="en-GB" sz="2600" dirty="0">
                <a:solidFill>
                  <a:schemeClr val="accent4"/>
                </a:solidFill>
              </a:rPr>
              <a:t>part 4: Comparing prediction models</a:t>
            </a:r>
            <a:endParaRPr lang="en-DE" sz="2600" dirty="0">
              <a:solidFill>
                <a:schemeClr val="accent4"/>
              </a:solidFill>
            </a:endParaRPr>
          </a:p>
        </p:txBody>
      </p:sp>
      <p:sp>
        <p:nvSpPr>
          <p:cNvPr id="5" name="Slide Number Placeholder 4">
            <a:extLst>
              <a:ext uri="{FF2B5EF4-FFF2-40B4-BE49-F238E27FC236}">
                <a16:creationId xmlns:a16="http://schemas.microsoft.com/office/drawing/2014/main" id="{6B407018-43BA-E2BC-EA7D-96FBE194006B}"/>
              </a:ext>
            </a:extLst>
          </p:cNvPr>
          <p:cNvSpPr>
            <a:spLocks noGrp="1"/>
          </p:cNvSpPr>
          <p:nvPr>
            <p:ph type="sldNum" idx="12"/>
          </p:nvPr>
        </p:nvSpPr>
        <p:spPr/>
        <p:txBody>
          <a:bodyPr>
            <a:normAutofit fontScale="92500" lnSpcReduction="20000"/>
          </a:bodyPr>
          <a:lstStyle/>
          <a:p>
            <a:pPr marL="0" lvl="0" indent="0" algn="r" rtl="0">
              <a:spcBef>
                <a:spcPts val="0"/>
              </a:spcBef>
              <a:spcAft>
                <a:spcPts val="0"/>
              </a:spcAft>
              <a:buNone/>
            </a:pPr>
            <a:fld id="{00000000-1234-1234-1234-123412341234}" type="slidenum">
              <a:rPr lang="en" smtClean="0"/>
              <a:t>49</a:t>
            </a:fld>
            <a:endParaRPr lang="en"/>
          </a:p>
        </p:txBody>
      </p:sp>
      <p:pic>
        <p:nvPicPr>
          <p:cNvPr id="3" name="Picture 2">
            <a:extLst>
              <a:ext uri="{FF2B5EF4-FFF2-40B4-BE49-F238E27FC236}">
                <a16:creationId xmlns:a16="http://schemas.microsoft.com/office/drawing/2014/main" id="{91C55EF0-5F2F-B86E-A7F2-02A3971A3E2D}"/>
              </a:ext>
            </a:extLst>
          </p:cNvPr>
          <p:cNvPicPr>
            <a:picLocks noChangeAspect="1"/>
          </p:cNvPicPr>
          <p:nvPr/>
        </p:nvPicPr>
        <p:blipFill>
          <a:blip r:embed="rId3"/>
          <a:stretch>
            <a:fillRect/>
          </a:stretch>
        </p:blipFill>
        <p:spPr>
          <a:xfrm>
            <a:off x="2386606" y="869364"/>
            <a:ext cx="3886892" cy="1115092"/>
          </a:xfrm>
          <a:prstGeom prst="rect">
            <a:avLst/>
          </a:prstGeom>
        </p:spPr>
      </p:pic>
      <p:sp>
        <p:nvSpPr>
          <p:cNvPr id="10" name="Oval 9">
            <a:extLst>
              <a:ext uri="{FF2B5EF4-FFF2-40B4-BE49-F238E27FC236}">
                <a16:creationId xmlns:a16="http://schemas.microsoft.com/office/drawing/2014/main" id="{C2E38EB4-7205-FB91-B59A-81F27517CEDD}"/>
              </a:ext>
            </a:extLst>
          </p:cNvPr>
          <p:cNvSpPr/>
          <p:nvPr/>
        </p:nvSpPr>
        <p:spPr>
          <a:xfrm>
            <a:off x="5241073" y="1910576"/>
            <a:ext cx="2520176" cy="285209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11" name="Google Shape;251;p31">
            <a:extLst>
              <a:ext uri="{FF2B5EF4-FFF2-40B4-BE49-F238E27FC236}">
                <a16:creationId xmlns:a16="http://schemas.microsoft.com/office/drawing/2014/main" id="{23993DCB-7C24-1823-5499-5823847D29CB}"/>
              </a:ext>
            </a:extLst>
          </p:cNvPr>
          <p:cNvGrpSpPr/>
          <p:nvPr/>
        </p:nvGrpSpPr>
        <p:grpSpPr>
          <a:xfrm rot="8100266">
            <a:off x="532781" y="1268344"/>
            <a:ext cx="974601" cy="792223"/>
            <a:chOff x="2318413" y="2452450"/>
            <a:chExt cx="1067700" cy="867900"/>
          </a:xfrm>
        </p:grpSpPr>
        <p:sp>
          <p:nvSpPr>
            <p:cNvPr id="12" name="Google Shape;252;p31">
              <a:extLst>
                <a:ext uri="{FF2B5EF4-FFF2-40B4-BE49-F238E27FC236}">
                  <a16:creationId xmlns:a16="http://schemas.microsoft.com/office/drawing/2014/main" id="{675644F0-6893-0D30-C2F9-4EA4011E315D}"/>
                </a:ext>
              </a:extLst>
            </p:cNvPr>
            <p:cNvSpPr/>
            <p:nvPr/>
          </p:nvSpPr>
          <p:spPr>
            <a:xfrm>
              <a:off x="2318413" y="2528650"/>
              <a:ext cx="915300" cy="791700"/>
            </a:xfrm>
            <a:prstGeom prst="triangle">
              <a:avLst>
                <a:gd name="adj" fmla="val 50000"/>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3;p31">
              <a:extLst>
                <a:ext uri="{FF2B5EF4-FFF2-40B4-BE49-F238E27FC236}">
                  <a16:creationId xmlns:a16="http://schemas.microsoft.com/office/drawing/2014/main" id="{D911FAEB-8498-844C-9074-9F4182C1DAF9}"/>
                </a:ext>
              </a:extLst>
            </p:cNvPr>
            <p:cNvSpPr/>
            <p:nvPr/>
          </p:nvSpPr>
          <p:spPr>
            <a:xfrm>
              <a:off x="2470813" y="2452450"/>
              <a:ext cx="915300" cy="791700"/>
            </a:xfrm>
            <a:prstGeom prst="triangle">
              <a:avLst>
                <a:gd name="adj" fmla="val 50000"/>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260;p31">
            <a:extLst>
              <a:ext uri="{FF2B5EF4-FFF2-40B4-BE49-F238E27FC236}">
                <a16:creationId xmlns:a16="http://schemas.microsoft.com/office/drawing/2014/main" id="{8316C69B-EF42-9D31-1BC4-527D3A620241}"/>
              </a:ext>
            </a:extLst>
          </p:cNvPr>
          <p:cNvGrpSpPr/>
          <p:nvPr/>
        </p:nvGrpSpPr>
        <p:grpSpPr>
          <a:xfrm flipH="1">
            <a:off x="7962666" y="3573648"/>
            <a:ext cx="1007893" cy="1007892"/>
            <a:chOff x="4185575" y="3320360"/>
            <a:chExt cx="1104178" cy="1104176"/>
          </a:xfrm>
        </p:grpSpPr>
        <p:sp>
          <p:nvSpPr>
            <p:cNvPr id="15" name="Google Shape;261;p31">
              <a:extLst>
                <a:ext uri="{FF2B5EF4-FFF2-40B4-BE49-F238E27FC236}">
                  <a16:creationId xmlns:a16="http://schemas.microsoft.com/office/drawing/2014/main" id="{29D2E058-C4C2-5F31-7F8D-61BC092328C7}"/>
                </a:ext>
              </a:extLst>
            </p:cNvPr>
            <p:cNvSpPr/>
            <p:nvPr/>
          </p:nvSpPr>
          <p:spPr>
            <a:xfrm>
              <a:off x="4185575" y="3421936"/>
              <a:ext cx="1002600" cy="1002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2;p31">
              <a:extLst>
                <a:ext uri="{FF2B5EF4-FFF2-40B4-BE49-F238E27FC236}">
                  <a16:creationId xmlns:a16="http://schemas.microsoft.com/office/drawing/2014/main" id="{F7666F3D-4CBD-1A06-6E40-5E9BE2E92844}"/>
                </a:ext>
              </a:extLst>
            </p:cNvPr>
            <p:cNvSpPr/>
            <p:nvPr/>
          </p:nvSpPr>
          <p:spPr>
            <a:xfrm>
              <a:off x="4287153" y="3320360"/>
              <a:ext cx="1002600" cy="1002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7233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550EB-6887-3A3A-23A8-AB32D2FBD7F6}"/>
              </a:ext>
            </a:extLst>
          </p:cNvPr>
          <p:cNvSpPr>
            <a:spLocks noGrp="1"/>
          </p:cNvSpPr>
          <p:nvPr>
            <p:ph type="title"/>
          </p:nvPr>
        </p:nvSpPr>
        <p:spPr>
          <a:xfrm>
            <a:off x="311700" y="870690"/>
            <a:ext cx="8520600" cy="841800"/>
          </a:xfrm>
        </p:spPr>
        <p:txBody>
          <a:bodyPr>
            <a:noAutofit/>
          </a:bodyPr>
          <a:lstStyle/>
          <a:p>
            <a:pPr algn="l"/>
            <a:br>
              <a:rPr lang="en-GB" sz="2000" dirty="0"/>
            </a:br>
            <a:br>
              <a:rPr lang="en-GB" sz="2000" dirty="0"/>
            </a:br>
            <a:br>
              <a:rPr lang="en-GB" sz="2000" dirty="0"/>
            </a:br>
            <a:br>
              <a:rPr lang="en-GB" sz="2000" dirty="0"/>
            </a:br>
            <a:br>
              <a:rPr lang="en-GB" sz="2000" dirty="0"/>
            </a:br>
            <a:br>
              <a:rPr lang="en-GB" sz="1800" dirty="0"/>
            </a:br>
            <a:endParaRPr lang="en-DE" sz="2000" dirty="0"/>
          </a:p>
        </p:txBody>
      </p:sp>
      <p:sp>
        <p:nvSpPr>
          <p:cNvPr id="3" name="Slide Number Placeholder 2">
            <a:extLst>
              <a:ext uri="{FF2B5EF4-FFF2-40B4-BE49-F238E27FC236}">
                <a16:creationId xmlns:a16="http://schemas.microsoft.com/office/drawing/2014/main" id="{E1B04C05-361B-9294-51B7-FC3B7F77559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graphicFrame>
        <p:nvGraphicFramePr>
          <p:cNvPr id="4" name="Table 4">
            <a:extLst>
              <a:ext uri="{FF2B5EF4-FFF2-40B4-BE49-F238E27FC236}">
                <a16:creationId xmlns:a16="http://schemas.microsoft.com/office/drawing/2014/main" id="{78554C99-FF0A-EA61-BD18-0376C8FC3E64}"/>
              </a:ext>
            </a:extLst>
          </p:cNvPr>
          <p:cNvGraphicFramePr>
            <a:graphicFrameLocks noGrp="1"/>
          </p:cNvGraphicFramePr>
          <p:nvPr>
            <p:extLst>
              <p:ext uri="{D42A27DB-BD31-4B8C-83A1-F6EECF244321}">
                <p14:modId xmlns:p14="http://schemas.microsoft.com/office/powerpoint/2010/main" val="3216406753"/>
              </p:ext>
            </p:extLst>
          </p:nvPr>
        </p:nvGraphicFramePr>
        <p:xfrm>
          <a:off x="760715" y="106628"/>
          <a:ext cx="7705898" cy="4993640"/>
        </p:xfrm>
        <a:graphic>
          <a:graphicData uri="http://schemas.openxmlformats.org/drawingml/2006/table">
            <a:tbl>
              <a:tblPr firstRow="1" bandRow="1">
                <a:tableStyleId>{5C22544A-7EE6-4342-B048-85BDC9FD1C3A}</a:tableStyleId>
              </a:tblPr>
              <a:tblGrid>
                <a:gridCol w="2350300">
                  <a:extLst>
                    <a:ext uri="{9D8B030D-6E8A-4147-A177-3AD203B41FA5}">
                      <a16:colId xmlns:a16="http://schemas.microsoft.com/office/drawing/2014/main" val="1255618727"/>
                    </a:ext>
                  </a:extLst>
                </a:gridCol>
                <a:gridCol w="5355598">
                  <a:extLst>
                    <a:ext uri="{9D8B030D-6E8A-4147-A177-3AD203B41FA5}">
                      <a16:colId xmlns:a16="http://schemas.microsoft.com/office/drawing/2014/main" val="489412549"/>
                    </a:ext>
                  </a:extLst>
                </a:gridCol>
              </a:tblGrid>
              <a:tr h="370840">
                <a:tc>
                  <a:txBody>
                    <a:bodyPr/>
                    <a:lstStyle/>
                    <a:p>
                      <a:pPr algn="ctr"/>
                      <a:r>
                        <a:rPr lang="en-DE" dirty="0"/>
                        <a:t>Columns</a:t>
                      </a:r>
                    </a:p>
                  </a:txBody>
                  <a:tcPr/>
                </a:tc>
                <a:tc>
                  <a:txBody>
                    <a:bodyPr/>
                    <a:lstStyle/>
                    <a:p>
                      <a:pPr algn="ctr"/>
                      <a:r>
                        <a:rPr lang="en-DE" dirty="0"/>
                        <a:t>Description</a:t>
                      </a:r>
                    </a:p>
                  </a:txBody>
                  <a:tcPr/>
                </a:tc>
                <a:extLst>
                  <a:ext uri="{0D108BD9-81ED-4DB2-BD59-A6C34878D82A}">
                    <a16:rowId xmlns:a16="http://schemas.microsoft.com/office/drawing/2014/main" val="432564511"/>
                  </a:ext>
                </a:extLst>
              </a:tr>
              <a:tr h="370840">
                <a:tc>
                  <a:txBody>
                    <a:bodyPr/>
                    <a:lstStyle/>
                    <a:p>
                      <a:pPr algn="l"/>
                      <a:r>
                        <a:rPr lang="en-GB" sz="1200" b="1" dirty="0"/>
                        <a:t>Pregnancies: </a:t>
                      </a:r>
                      <a:endParaRPr lang="en-DE" sz="1200" b="1" dirty="0"/>
                    </a:p>
                  </a:txBody>
                  <a:tcPr/>
                </a:tc>
                <a:tc>
                  <a:txBody>
                    <a:bodyPr/>
                    <a:lstStyle/>
                    <a:p>
                      <a:pPr algn="l"/>
                      <a:r>
                        <a:rPr lang="en-GB" sz="1200" dirty="0"/>
                        <a:t>Number of times pregnant </a:t>
                      </a:r>
                      <a:endParaRPr lang="en-DE" sz="1200" dirty="0"/>
                    </a:p>
                  </a:txBody>
                  <a:tcPr/>
                </a:tc>
                <a:extLst>
                  <a:ext uri="{0D108BD9-81ED-4DB2-BD59-A6C34878D82A}">
                    <a16:rowId xmlns:a16="http://schemas.microsoft.com/office/drawing/2014/main" val="2775504449"/>
                  </a:ext>
                </a:extLst>
              </a:tr>
              <a:tr h="370840">
                <a:tc>
                  <a:txBody>
                    <a:bodyPr/>
                    <a:lstStyle/>
                    <a:p>
                      <a:pPr algn="l"/>
                      <a:r>
                        <a:rPr lang="en-GB" sz="1200" b="1" dirty="0"/>
                        <a:t>Glucose: </a:t>
                      </a:r>
                      <a:endParaRPr lang="en-DE" sz="1200" b="1" dirty="0"/>
                    </a:p>
                  </a:txBody>
                  <a:tcPr/>
                </a:tc>
                <a:tc>
                  <a:txBody>
                    <a:bodyPr/>
                    <a:lstStyle/>
                    <a:p>
                      <a:pPr algn="l"/>
                      <a:r>
                        <a:rPr lang="en-GB" sz="1200" dirty="0"/>
                        <a:t>Plasma glucose concentration a 2 hours in an oral glucose tolerance test </a:t>
                      </a:r>
                      <a:endParaRPr lang="en-DE" sz="1200" dirty="0"/>
                    </a:p>
                  </a:txBody>
                  <a:tcPr/>
                </a:tc>
                <a:extLst>
                  <a:ext uri="{0D108BD9-81ED-4DB2-BD59-A6C34878D82A}">
                    <a16:rowId xmlns:a16="http://schemas.microsoft.com/office/drawing/2014/main" val="2173390188"/>
                  </a:ext>
                </a:extLst>
              </a:tr>
              <a:tr h="370840">
                <a:tc>
                  <a:txBody>
                    <a:bodyPr/>
                    <a:lstStyle/>
                    <a:p>
                      <a:pPr algn="l"/>
                      <a:r>
                        <a:rPr lang="en-GB" sz="1200" b="1" dirty="0" err="1"/>
                        <a:t>BloodPressure</a:t>
                      </a:r>
                      <a:r>
                        <a:rPr lang="en-GB" sz="1200" b="1" dirty="0"/>
                        <a:t>:</a:t>
                      </a:r>
                      <a:endParaRPr lang="en-DE" sz="1200" b="1" dirty="0"/>
                    </a:p>
                  </a:txBody>
                  <a:tcPr/>
                </a:tc>
                <a:tc>
                  <a:txBody>
                    <a:bodyPr/>
                    <a:lstStyle/>
                    <a:p>
                      <a:pPr algn="l"/>
                      <a:r>
                        <a:rPr lang="en-GB" sz="1200" dirty="0"/>
                        <a:t>Diastolic blood pressure (mm Hg) </a:t>
                      </a:r>
                      <a:endParaRPr lang="en-DE" sz="1200" dirty="0"/>
                    </a:p>
                  </a:txBody>
                  <a:tcPr/>
                </a:tc>
                <a:extLst>
                  <a:ext uri="{0D108BD9-81ED-4DB2-BD59-A6C34878D82A}">
                    <a16:rowId xmlns:a16="http://schemas.microsoft.com/office/drawing/2014/main" val="2378876369"/>
                  </a:ext>
                </a:extLst>
              </a:tr>
              <a:tr h="370840">
                <a:tc>
                  <a:txBody>
                    <a:bodyPr/>
                    <a:lstStyle/>
                    <a:p>
                      <a:pPr algn="l"/>
                      <a:r>
                        <a:rPr lang="en-GB" sz="1200" b="1" dirty="0" err="1"/>
                        <a:t>SkinThickness</a:t>
                      </a:r>
                      <a:r>
                        <a:rPr lang="en-GB" sz="1200" b="1" dirty="0"/>
                        <a:t>: </a:t>
                      </a:r>
                      <a:endParaRPr lang="en-DE" sz="1200" b="1" dirty="0"/>
                    </a:p>
                  </a:txBody>
                  <a:tcPr/>
                </a:tc>
                <a:tc>
                  <a:txBody>
                    <a:bodyPr/>
                    <a:lstStyle/>
                    <a:p>
                      <a:pPr algn="l"/>
                      <a:r>
                        <a:rPr lang="en-GB" sz="1200" dirty="0"/>
                        <a:t>Triceps skin fold thickness (mm) </a:t>
                      </a:r>
                      <a:endParaRPr lang="en-DE" sz="1200" dirty="0"/>
                    </a:p>
                  </a:txBody>
                  <a:tcPr/>
                </a:tc>
                <a:extLst>
                  <a:ext uri="{0D108BD9-81ED-4DB2-BD59-A6C34878D82A}">
                    <a16:rowId xmlns:a16="http://schemas.microsoft.com/office/drawing/2014/main" val="1786628036"/>
                  </a:ext>
                </a:extLst>
              </a:tr>
              <a:tr h="370840">
                <a:tc>
                  <a:txBody>
                    <a:bodyPr/>
                    <a:lstStyle/>
                    <a:p>
                      <a:pPr algn="l"/>
                      <a:r>
                        <a:rPr lang="en-GB" sz="1200" b="1" dirty="0"/>
                        <a:t>Insulin: </a:t>
                      </a:r>
                      <a:endParaRPr lang="en-DE" sz="1200" b="1" dirty="0"/>
                    </a:p>
                  </a:txBody>
                  <a:tcPr/>
                </a:tc>
                <a:tc>
                  <a:txBody>
                    <a:bodyPr/>
                    <a:lstStyle/>
                    <a:p>
                      <a:pPr algn="l"/>
                      <a:r>
                        <a:rPr lang="en-GB" sz="1200" dirty="0"/>
                        <a:t>2-Hour serum insulin (mu U/ml) </a:t>
                      </a:r>
                      <a:endParaRPr lang="en-DE" sz="1200" dirty="0"/>
                    </a:p>
                  </a:txBody>
                  <a:tcPr/>
                </a:tc>
                <a:extLst>
                  <a:ext uri="{0D108BD9-81ED-4DB2-BD59-A6C34878D82A}">
                    <a16:rowId xmlns:a16="http://schemas.microsoft.com/office/drawing/2014/main" val="1797056635"/>
                  </a:ext>
                </a:extLst>
              </a:tr>
              <a:tr h="370840">
                <a:tc>
                  <a:txBody>
                    <a:bodyPr/>
                    <a:lstStyle/>
                    <a:p>
                      <a:pPr algn="l"/>
                      <a:r>
                        <a:rPr lang="en-GB" sz="1200" b="1" dirty="0"/>
                        <a:t>BMI: </a:t>
                      </a:r>
                      <a:endParaRPr lang="en-DE" sz="1200" b="1" dirty="0"/>
                    </a:p>
                  </a:txBody>
                  <a:tcPr/>
                </a:tc>
                <a:tc>
                  <a:txBody>
                    <a:bodyPr/>
                    <a:lstStyle/>
                    <a:p>
                      <a:pPr algn="l"/>
                      <a:r>
                        <a:rPr lang="en-GB" sz="1200" dirty="0"/>
                        <a:t>Body mass index (weight in kg/(height in m)^2) </a:t>
                      </a:r>
                      <a:endParaRPr lang="en-DE" sz="1200" dirty="0"/>
                    </a:p>
                  </a:txBody>
                  <a:tcPr/>
                </a:tc>
                <a:extLst>
                  <a:ext uri="{0D108BD9-81ED-4DB2-BD59-A6C34878D82A}">
                    <a16:rowId xmlns:a16="http://schemas.microsoft.com/office/drawing/2014/main" val="2065423743"/>
                  </a:ext>
                </a:extLst>
              </a:tr>
              <a:tr h="370840">
                <a:tc>
                  <a:txBody>
                    <a:bodyPr/>
                    <a:lstStyle/>
                    <a:p>
                      <a:pPr algn="l"/>
                      <a:r>
                        <a:rPr lang="en-GB" sz="1200" b="1" dirty="0" err="1"/>
                        <a:t>DiabetesPedigreeFunction</a:t>
                      </a:r>
                      <a:r>
                        <a:rPr lang="en-GB" sz="1200" b="1" dirty="0"/>
                        <a:t>: </a:t>
                      </a:r>
                      <a:endParaRPr lang="en-DE" sz="1200" b="1" dirty="0"/>
                    </a:p>
                  </a:txBody>
                  <a:tcPr/>
                </a:tc>
                <a:tc>
                  <a:txBody>
                    <a:bodyPr/>
                    <a:lstStyle/>
                    <a:p>
                      <a:pPr algn="l"/>
                      <a:r>
                        <a:rPr lang="en-GB" sz="1200" dirty="0"/>
                        <a:t>Diabetes pedigree function </a:t>
                      </a:r>
                      <a:endParaRPr lang="en-DE" sz="1200" dirty="0"/>
                    </a:p>
                  </a:txBody>
                  <a:tcPr/>
                </a:tc>
                <a:extLst>
                  <a:ext uri="{0D108BD9-81ED-4DB2-BD59-A6C34878D82A}">
                    <a16:rowId xmlns:a16="http://schemas.microsoft.com/office/drawing/2014/main" val="1277640292"/>
                  </a:ext>
                </a:extLst>
              </a:tr>
              <a:tr h="370840">
                <a:tc>
                  <a:txBody>
                    <a:bodyPr/>
                    <a:lstStyle/>
                    <a:p>
                      <a:pPr algn="l"/>
                      <a:r>
                        <a:rPr lang="en-GB" sz="1200" b="1" dirty="0"/>
                        <a:t>Age: </a:t>
                      </a:r>
                      <a:endParaRPr lang="en-DE" sz="1200" b="1" dirty="0"/>
                    </a:p>
                  </a:txBody>
                  <a:tcPr/>
                </a:tc>
                <a:tc>
                  <a:txBody>
                    <a:bodyPr/>
                    <a:lstStyle/>
                    <a:p>
                      <a:pPr algn="l"/>
                      <a:r>
                        <a:rPr lang="en-GB" sz="1200" dirty="0"/>
                        <a:t>Age (years) </a:t>
                      </a:r>
                      <a:endParaRPr lang="en-DE" sz="1200" dirty="0"/>
                    </a:p>
                  </a:txBody>
                  <a:tcPr/>
                </a:tc>
                <a:extLst>
                  <a:ext uri="{0D108BD9-81ED-4DB2-BD59-A6C34878D82A}">
                    <a16:rowId xmlns:a16="http://schemas.microsoft.com/office/drawing/2014/main" val="2433843830"/>
                  </a:ext>
                </a:extLst>
              </a:tr>
              <a:tr h="370840">
                <a:tc>
                  <a:txBody>
                    <a:bodyPr/>
                    <a:lstStyle/>
                    <a:p>
                      <a:pPr algn="l"/>
                      <a:r>
                        <a:rPr lang="en-GB" sz="1200" b="1" dirty="0"/>
                        <a:t>Outcome: </a:t>
                      </a:r>
                      <a:endParaRPr lang="en-DE" sz="1200" b="1" dirty="0"/>
                    </a:p>
                  </a:txBody>
                  <a:tcPr/>
                </a:tc>
                <a:tc>
                  <a:txBody>
                    <a:bodyPr/>
                    <a:lstStyle/>
                    <a:p>
                      <a:pPr algn="l"/>
                      <a:r>
                        <a:rPr lang="en-GB" sz="1200" dirty="0"/>
                        <a:t>Class variable (0: Non-diabetic or 1: Diabetic)</a:t>
                      </a:r>
                      <a:endParaRPr lang="en-DE" sz="1200" dirty="0"/>
                    </a:p>
                  </a:txBody>
                  <a:tcPr/>
                </a:tc>
                <a:extLst>
                  <a:ext uri="{0D108BD9-81ED-4DB2-BD59-A6C34878D82A}">
                    <a16:rowId xmlns:a16="http://schemas.microsoft.com/office/drawing/2014/main" val="1080243328"/>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b="1" i="0" u="none" strike="noStrike" cap="none" dirty="0" err="1">
                          <a:solidFill>
                            <a:schemeClr val="accent4"/>
                          </a:solidFill>
                          <a:effectLst/>
                          <a:latin typeface="+mn-lt"/>
                          <a:ea typeface="+mn-ea"/>
                          <a:cs typeface="+mn-cs"/>
                          <a:sym typeface="Arial"/>
                        </a:rPr>
                        <a:t>Pregnancies_status</a:t>
                      </a:r>
                      <a:r>
                        <a:rPr lang="en-GB" sz="1200" b="1" i="0" u="none" strike="noStrike" cap="none" dirty="0">
                          <a:solidFill>
                            <a:schemeClr val="accent4"/>
                          </a:solidFill>
                          <a:effectLst/>
                          <a:latin typeface="+mn-lt"/>
                          <a:ea typeface="+mn-ea"/>
                          <a:cs typeface="+mn-cs"/>
                          <a:sym typeface="Arial"/>
                        </a:rPr>
                        <a:t>:</a:t>
                      </a:r>
                    </a:p>
                    <a:p>
                      <a:endParaRPr lang="en-DE" sz="1200" b="1" dirty="0">
                        <a:solidFill>
                          <a:schemeClr val="accent4"/>
                        </a:solidFil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b="0" i="0" u="none" strike="noStrike" cap="none" dirty="0">
                          <a:solidFill>
                            <a:schemeClr val="accent4"/>
                          </a:solidFill>
                          <a:effectLst/>
                          <a:latin typeface="+mn-lt"/>
                          <a:ea typeface="+mn-ea"/>
                          <a:cs typeface="+mn-cs"/>
                          <a:sym typeface="Arial"/>
                        </a:rPr>
                        <a:t>Changing number of </a:t>
                      </a:r>
                      <a:r>
                        <a:rPr lang="en-GB" sz="1200" b="0" i="0" u="none" strike="noStrike" cap="none" dirty="0" err="1">
                          <a:solidFill>
                            <a:schemeClr val="accent4"/>
                          </a:solidFill>
                          <a:effectLst/>
                          <a:latin typeface="+mn-lt"/>
                          <a:ea typeface="+mn-ea"/>
                          <a:cs typeface="+mn-cs"/>
                          <a:sym typeface="Arial"/>
                        </a:rPr>
                        <a:t>pregancies</a:t>
                      </a:r>
                      <a:r>
                        <a:rPr lang="en-GB" sz="1200" b="0" i="0" u="none" strike="noStrike" cap="none" dirty="0">
                          <a:solidFill>
                            <a:schemeClr val="accent4"/>
                          </a:solidFill>
                          <a:effectLst/>
                          <a:latin typeface="+mn-lt"/>
                          <a:ea typeface="+mn-ea"/>
                          <a:cs typeface="+mn-cs"/>
                          <a:sym typeface="Arial"/>
                        </a:rPr>
                        <a:t> to a binary variable in a new column. Where any pregnancy &gt; 0 is returned a value of 1, otherwise 0.</a:t>
                      </a:r>
                    </a:p>
                  </a:txBody>
                  <a:tcPr/>
                </a:tc>
                <a:extLst>
                  <a:ext uri="{0D108BD9-81ED-4DB2-BD59-A6C34878D82A}">
                    <a16:rowId xmlns:a16="http://schemas.microsoft.com/office/drawing/2014/main" val="3930674288"/>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b="1" i="0" u="none" strike="noStrike" cap="none" dirty="0" err="1">
                          <a:solidFill>
                            <a:schemeClr val="accent4"/>
                          </a:solidFill>
                          <a:effectLst/>
                          <a:latin typeface="+mn-lt"/>
                          <a:ea typeface="+mn-ea"/>
                          <a:cs typeface="+mn-cs"/>
                          <a:sym typeface="Arial"/>
                        </a:rPr>
                        <a:t>BMI_Categories</a:t>
                      </a:r>
                      <a:r>
                        <a:rPr lang="en-DE" sz="1200" b="1" i="0" u="none" strike="noStrike" cap="none" dirty="0">
                          <a:solidFill>
                            <a:schemeClr val="accent4"/>
                          </a:solidFill>
                          <a:effectLst/>
                          <a:latin typeface="+mn-lt"/>
                          <a:ea typeface="+mn-ea"/>
                          <a:cs typeface="+mn-cs"/>
                          <a:sym typeface="Arial"/>
                        </a:rPr>
                        <a:t>:</a:t>
                      </a:r>
                      <a:endParaRPr lang="en-GB" sz="1200" b="1" i="0" u="none" strike="noStrike" cap="none" dirty="0">
                        <a:solidFill>
                          <a:schemeClr val="accent4"/>
                        </a:solidFill>
                        <a:effectLst/>
                        <a:latin typeface="+mn-lt"/>
                        <a:ea typeface="+mn-ea"/>
                        <a:cs typeface="+mn-cs"/>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b="0" i="0" u="none" strike="noStrike" cap="none" dirty="0">
                          <a:solidFill>
                            <a:schemeClr val="accent4"/>
                          </a:solidFill>
                          <a:effectLst/>
                          <a:latin typeface="+mn-lt"/>
                          <a:ea typeface="+mn-ea"/>
                          <a:cs typeface="+mn-cs"/>
                          <a:sym typeface="Arial"/>
                        </a:rPr>
                        <a:t>Categorizing BMI</a:t>
                      </a:r>
                      <a:r>
                        <a:rPr lang="en-DE" sz="1200" b="0" i="0" u="none" strike="noStrike" cap="none" dirty="0">
                          <a:solidFill>
                            <a:schemeClr val="accent4"/>
                          </a:solidFill>
                          <a:effectLst/>
                          <a:latin typeface="+mn-lt"/>
                          <a:ea typeface="+mn-ea"/>
                          <a:cs typeface="+mn-cs"/>
                          <a:sym typeface="Arial"/>
                        </a:rPr>
                        <a:t> in 4 groups of: Obesity, Overweight, Health weight and Underweight</a:t>
                      </a:r>
                      <a:endParaRPr lang="en-GB" sz="1200" b="0" i="0" u="none" strike="noStrike" cap="none" dirty="0">
                        <a:solidFill>
                          <a:schemeClr val="accent4"/>
                        </a:solidFill>
                        <a:effectLst/>
                        <a:latin typeface="+mn-lt"/>
                        <a:ea typeface="+mn-ea"/>
                        <a:cs typeface="+mn-cs"/>
                        <a:sym typeface="Arial"/>
                      </a:endParaRPr>
                    </a:p>
                  </a:txBody>
                  <a:tcPr/>
                </a:tc>
                <a:extLst>
                  <a:ext uri="{0D108BD9-81ED-4DB2-BD59-A6C34878D82A}">
                    <a16:rowId xmlns:a16="http://schemas.microsoft.com/office/drawing/2014/main" val="1411814627"/>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b="1" i="0" u="none" strike="noStrike" cap="none" dirty="0" err="1">
                          <a:solidFill>
                            <a:schemeClr val="accent4"/>
                          </a:solidFill>
                          <a:effectLst/>
                          <a:latin typeface="+mn-lt"/>
                          <a:ea typeface="+mn-ea"/>
                          <a:cs typeface="+mn-cs"/>
                          <a:sym typeface="Arial"/>
                        </a:rPr>
                        <a:t>Age_Categories</a:t>
                      </a:r>
                      <a:r>
                        <a:rPr lang="en-DE" sz="1200" b="1" i="0" u="none" strike="noStrike" cap="none" dirty="0">
                          <a:solidFill>
                            <a:schemeClr val="accent4"/>
                          </a:solidFill>
                          <a:effectLst/>
                          <a:latin typeface="+mn-lt"/>
                          <a:ea typeface="+mn-ea"/>
                          <a:cs typeface="+mn-cs"/>
                          <a:sym typeface="Arial"/>
                        </a:rPr>
                        <a:t>:</a:t>
                      </a:r>
                      <a:endParaRPr lang="en-GB" sz="1200" b="1" i="0" u="none" strike="noStrike" cap="none" dirty="0">
                        <a:solidFill>
                          <a:schemeClr val="accent4"/>
                        </a:solidFill>
                        <a:effectLst/>
                        <a:latin typeface="+mn-lt"/>
                        <a:ea typeface="+mn-ea"/>
                        <a:cs typeface="+mn-cs"/>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b="0" i="0" u="none" strike="noStrike" cap="none" dirty="0">
                          <a:solidFill>
                            <a:schemeClr val="accent4"/>
                          </a:solidFill>
                          <a:effectLst/>
                          <a:latin typeface="+mn-lt"/>
                          <a:ea typeface="+mn-ea"/>
                          <a:cs typeface="+mn-cs"/>
                          <a:sym typeface="Arial"/>
                        </a:rPr>
                        <a:t>Categorizing Age</a:t>
                      </a:r>
                      <a:r>
                        <a:rPr lang="en-DE" sz="1200" b="0" i="0" u="none" strike="noStrike" cap="none" dirty="0">
                          <a:solidFill>
                            <a:schemeClr val="accent4"/>
                          </a:solidFill>
                          <a:effectLst/>
                          <a:latin typeface="+mn-lt"/>
                          <a:ea typeface="+mn-ea"/>
                          <a:cs typeface="+mn-cs"/>
                          <a:sym typeface="Arial"/>
                        </a:rPr>
                        <a:t> in 4 groups of: Old, Senior, Adult, and Young</a:t>
                      </a:r>
                      <a:endParaRPr lang="en-GB" sz="1200" b="0" i="0" u="none" strike="noStrike" cap="none" dirty="0">
                        <a:solidFill>
                          <a:schemeClr val="accent4"/>
                        </a:solidFill>
                        <a:effectLst/>
                        <a:latin typeface="+mn-lt"/>
                        <a:ea typeface="+mn-ea"/>
                        <a:cs typeface="+mn-cs"/>
                        <a:sym typeface="Arial"/>
                      </a:endParaRPr>
                    </a:p>
                  </a:txBody>
                  <a:tcPr/>
                </a:tc>
                <a:extLst>
                  <a:ext uri="{0D108BD9-81ED-4DB2-BD59-A6C34878D82A}">
                    <a16:rowId xmlns:a16="http://schemas.microsoft.com/office/drawing/2014/main" val="2930153020"/>
                  </a:ext>
                </a:extLst>
              </a:tr>
            </a:tbl>
          </a:graphicData>
        </a:graphic>
      </p:graphicFrame>
    </p:spTree>
    <p:extLst>
      <p:ext uri="{BB962C8B-B14F-4D97-AF65-F5344CB8AC3E}">
        <p14:creationId xmlns:p14="http://schemas.microsoft.com/office/powerpoint/2010/main" val="27609122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5A3CA-5013-AF0E-D2AD-81885F4B0B86}"/>
              </a:ext>
            </a:extLst>
          </p:cNvPr>
          <p:cNvSpPr>
            <a:spLocks noGrp="1"/>
          </p:cNvSpPr>
          <p:nvPr>
            <p:ph type="title"/>
          </p:nvPr>
        </p:nvSpPr>
        <p:spPr/>
        <p:txBody>
          <a:bodyPr>
            <a:normAutofit fontScale="90000"/>
          </a:bodyPr>
          <a:lstStyle/>
          <a:p>
            <a:r>
              <a:rPr lang="en-US" sz="2600" dirty="0"/>
              <a:t>Conclusion</a:t>
            </a:r>
            <a:endParaRPr lang="en-DE" sz="2600" dirty="0">
              <a:solidFill>
                <a:schemeClr val="accent4"/>
              </a:solidFill>
            </a:endParaRPr>
          </a:p>
        </p:txBody>
      </p:sp>
      <p:sp>
        <p:nvSpPr>
          <p:cNvPr id="5" name="Slide Number Placeholder 4">
            <a:extLst>
              <a:ext uri="{FF2B5EF4-FFF2-40B4-BE49-F238E27FC236}">
                <a16:creationId xmlns:a16="http://schemas.microsoft.com/office/drawing/2014/main" id="{6B407018-43BA-E2BC-EA7D-96FBE194006B}"/>
              </a:ext>
            </a:extLst>
          </p:cNvPr>
          <p:cNvSpPr>
            <a:spLocks noGrp="1"/>
          </p:cNvSpPr>
          <p:nvPr>
            <p:ph type="sldNum" idx="12"/>
          </p:nvPr>
        </p:nvSpPr>
        <p:spPr/>
        <p:txBody>
          <a:bodyPr>
            <a:normAutofit fontScale="92500" lnSpcReduction="20000"/>
          </a:bodyPr>
          <a:lstStyle/>
          <a:p>
            <a:pPr marL="0" lvl="0" indent="0" algn="r" rtl="0">
              <a:spcBef>
                <a:spcPts val="0"/>
              </a:spcBef>
              <a:spcAft>
                <a:spcPts val="0"/>
              </a:spcAft>
              <a:buNone/>
            </a:pPr>
            <a:fld id="{00000000-1234-1234-1234-123412341234}" type="slidenum">
              <a:rPr lang="en" smtClean="0"/>
              <a:t>50</a:t>
            </a:fld>
            <a:endParaRPr lang="en"/>
          </a:p>
        </p:txBody>
      </p:sp>
      <p:grpSp>
        <p:nvGrpSpPr>
          <p:cNvPr id="11" name="Google Shape;251;p31">
            <a:extLst>
              <a:ext uri="{FF2B5EF4-FFF2-40B4-BE49-F238E27FC236}">
                <a16:creationId xmlns:a16="http://schemas.microsoft.com/office/drawing/2014/main" id="{23993DCB-7C24-1823-5499-5823847D29CB}"/>
              </a:ext>
            </a:extLst>
          </p:cNvPr>
          <p:cNvGrpSpPr/>
          <p:nvPr/>
        </p:nvGrpSpPr>
        <p:grpSpPr>
          <a:xfrm rot="8100266">
            <a:off x="175329" y="1268344"/>
            <a:ext cx="974601" cy="792223"/>
            <a:chOff x="2318413" y="2452450"/>
            <a:chExt cx="1067700" cy="867900"/>
          </a:xfrm>
        </p:grpSpPr>
        <p:sp>
          <p:nvSpPr>
            <p:cNvPr id="12" name="Google Shape;252;p31">
              <a:extLst>
                <a:ext uri="{FF2B5EF4-FFF2-40B4-BE49-F238E27FC236}">
                  <a16:creationId xmlns:a16="http://schemas.microsoft.com/office/drawing/2014/main" id="{675644F0-6893-0D30-C2F9-4EA4011E315D}"/>
                </a:ext>
              </a:extLst>
            </p:cNvPr>
            <p:cNvSpPr/>
            <p:nvPr/>
          </p:nvSpPr>
          <p:spPr>
            <a:xfrm>
              <a:off x="2318413" y="2528650"/>
              <a:ext cx="915300" cy="791700"/>
            </a:xfrm>
            <a:prstGeom prst="triangle">
              <a:avLst>
                <a:gd name="adj" fmla="val 50000"/>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3;p31">
              <a:extLst>
                <a:ext uri="{FF2B5EF4-FFF2-40B4-BE49-F238E27FC236}">
                  <a16:creationId xmlns:a16="http://schemas.microsoft.com/office/drawing/2014/main" id="{D911FAEB-8498-844C-9074-9F4182C1DAF9}"/>
                </a:ext>
              </a:extLst>
            </p:cNvPr>
            <p:cNvSpPr/>
            <p:nvPr/>
          </p:nvSpPr>
          <p:spPr>
            <a:xfrm>
              <a:off x="2470813" y="2452450"/>
              <a:ext cx="915300" cy="791700"/>
            </a:xfrm>
            <a:prstGeom prst="triangle">
              <a:avLst>
                <a:gd name="adj" fmla="val 50000"/>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260;p31">
            <a:extLst>
              <a:ext uri="{FF2B5EF4-FFF2-40B4-BE49-F238E27FC236}">
                <a16:creationId xmlns:a16="http://schemas.microsoft.com/office/drawing/2014/main" id="{8316C69B-EF42-9D31-1BC4-527D3A620241}"/>
              </a:ext>
            </a:extLst>
          </p:cNvPr>
          <p:cNvGrpSpPr/>
          <p:nvPr/>
        </p:nvGrpSpPr>
        <p:grpSpPr>
          <a:xfrm flipH="1">
            <a:off x="7962666" y="3573648"/>
            <a:ext cx="1007893" cy="1007892"/>
            <a:chOff x="4185575" y="3320360"/>
            <a:chExt cx="1104178" cy="1104176"/>
          </a:xfrm>
        </p:grpSpPr>
        <p:sp>
          <p:nvSpPr>
            <p:cNvPr id="15" name="Google Shape;261;p31">
              <a:extLst>
                <a:ext uri="{FF2B5EF4-FFF2-40B4-BE49-F238E27FC236}">
                  <a16:creationId xmlns:a16="http://schemas.microsoft.com/office/drawing/2014/main" id="{29D2E058-C4C2-5F31-7F8D-61BC092328C7}"/>
                </a:ext>
              </a:extLst>
            </p:cNvPr>
            <p:cNvSpPr/>
            <p:nvPr/>
          </p:nvSpPr>
          <p:spPr>
            <a:xfrm>
              <a:off x="4185575" y="3421936"/>
              <a:ext cx="1002600" cy="1002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2;p31">
              <a:extLst>
                <a:ext uri="{FF2B5EF4-FFF2-40B4-BE49-F238E27FC236}">
                  <a16:creationId xmlns:a16="http://schemas.microsoft.com/office/drawing/2014/main" id="{F7666F3D-4CBD-1A06-6E40-5E9BE2E92844}"/>
                </a:ext>
              </a:extLst>
            </p:cNvPr>
            <p:cNvSpPr/>
            <p:nvPr/>
          </p:nvSpPr>
          <p:spPr>
            <a:xfrm>
              <a:off x="4287153" y="3320360"/>
              <a:ext cx="1002600" cy="1002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p:cNvSpPr txBox="1"/>
          <p:nvPr/>
        </p:nvSpPr>
        <p:spPr>
          <a:xfrm>
            <a:off x="939338" y="1115106"/>
            <a:ext cx="7116049" cy="3770263"/>
          </a:xfrm>
          <a:prstGeom prst="rect">
            <a:avLst/>
          </a:prstGeom>
          <a:noFill/>
        </p:spPr>
        <p:txBody>
          <a:bodyPr wrap="square" rtlCol="0">
            <a:spAutoFit/>
          </a:bodyPr>
          <a:lstStyle/>
          <a:p>
            <a:pPr marL="285750" indent="-285750" algn="just">
              <a:spcBef>
                <a:spcPts val="300"/>
              </a:spcBef>
              <a:buFont typeface="Arial" panose="020B0604020202020204" pitchFamily="34" charset="0"/>
              <a:buChar char="•"/>
            </a:pPr>
            <a:r>
              <a:rPr lang="en-US" dirty="0"/>
              <a:t>The analysis relies on a dataset that describes various health characteristics of Native Indian females aged +21, specifically focusing on their health conditions categorized as either </a:t>
            </a:r>
            <a:r>
              <a:rPr lang="en-US" b="1" dirty="0">
                <a:solidFill>
                  <a:schemeClr val="accent5"/>
                </a:solidFill>
              </a:rPr>
              <a:t>diabetic or non-diabetic.</a:t>
            </a:r>
          </a:p>
          <a:p>
            <a:pPr marL="285750" indent="-285750" algn="just">
              <a:spcBef>
                <a:spcPts val="300"/>
              </a:spcBef>
              <a:buFont typeface="Arial" panose="020B0604020202020204" pitchFamily="34" charset="0"/>
              <a:buChar char="•"/>
            </a:pPr>
            <a:r>
              <a:rPr lang="en-US" dirty="0"/>
              <a:t>We used </a:t>
            </a:r>
            <a:r>
              <a:rPr lang="en-US" b="1" dirty="0">
                <a:solidFill>
                  <a:schemeClr val="accent5"/>
                </a:solidFill>
              </a:rPr>
              <a:t>data cleaning</a:t>
            </a:r>
            <a:r>
              <a:rPr lang="en-US" dirty="0"/>
              <a:t> to replace zero values, added </a:t>
            </a:r>
            <a:r>
              <a:rPr lang="en-US" b="1" dirty="0">
                <a:solidFill>
                  <a:schemeClr val="accent5"/>
                </a:solidFill>
              </a:rPr>
              <a:t>3 qualitative columns </a:t>
            </a:r>
            <a:r>
              <a:rPr lang="en-US" dirty="0"/>
              <a:t>based on the numeric columns, and replaced outliers using </a:t>
            </a:r>
            <a:r>
              <a:rPr lang="en-US" b="1" dirty="0" err="1">
                <a:solidFill>
                  <a:schemeClr val="accent5"/>
                </a:solidFill>
              </a:rPr>
              <a:t>winsorisation</a:t>
            </a:r>
            <a:r>
              <a:rPr lang="en-US" b="1" dirty="0">
                <a:solidFill>
                  <a:schemeClr val="accent5"/>
                </a:solidFill>
              </a:rPr>
              <a:t> technique.</a:t>
            </a:r>
            <a:endParaRPr lang="en-US" dirty="0"/>
          </a:p>
          <a:p>
            <a:pPr marL="285750" indent="-285750" algn="just">
              <a:spcBef>
                <a:spcPts val="300"/>
              </a:spcBef>
              <a:buFont typeface="Arial" panose="020B0604020202020204" pitchFamily="34" charset="0"/>
              <a:buChar char="•"/>
            </a:pPr>
            <a:r>
              <a:rPr lang="en-US" dirty="0"/>
              <a:t>A lot of </a:t>
            </a:r>
            <a:r>
              <a:rPr lang="en-US" b="1" dirty="0">
                <a:solidFill>
                  <a:schemeClr val="accent5"/>
                </a:solidFill>
              </a:rPr>
              <a:t>data visualization techniques </a:t>
            </a:r>
            <a:r>
              <a:rPr lang="en-US" dirty="0"/>
              <a:t>were used to investigate variables character and relationships between variables.  </a:t>
            </a:r>
          </a:p>
          <a:p>
            <a:pPr marL="285750" indent="-285750" algn="just">
              <a:spcBef>
                <a:spcPts val="300"/>
              </a:spcBef>
              <a:buFont typeface="Arial" panose="020B0604020202020204" pitchFamily="34" charset="0"/>
              <a:buChar char="•"/>
            </a:pPr>
            <a:r>
              <a:rPr lang="en-US" dirty="0"/>
              <a:t>Using </a:t>
            </a:r>
            <a:r>
              <a:rPr lang="en-US" b="1" dirty="0">
                <a:solidFill>
                  <a:schemeClr val="accent5"/>
                </a:solidFill>
              </a:rPr>
              <a:t>correlation analysis</a:t>
            </a:r>
            <a:r>
              <a:rPr lang="en-US" dirty="0"/>
              <a:t>, we found that three variables most correlated with the diabetic status, are </a:t>
            </a:r>
            <a:r>
              <a:rPr lang="en-US" b="1" dirty="0">
                <a:solidFill>
                  <a:schemeClr val="accent5"/>
                </a:solidFill>
              </a:rPr>
              <a:t>BMI, glucose level and age</a:t>
            </a:r>
            <a:r>
              <a:rPr lang="en-US" dirty="0"/>
              <a:t>.</a:t>
            </a:r>
          </a:p>
          <a:p>
            <a:pPr marL="285750" indent="-285750" algn="just">
              <a:spcBef>
                <a:spcPts val="300"/>
              </a:spcBef>
              <a:buFont typeface="Arial" panose="020B0604020202020204" pitchFamily="34" charset="0"/>
              <a:buChar char="•"/>
            </a:pPr>
            <a:r>
              <a:rPr lang="en-US" dirty="0"/>
              <a:t>Using statistical analysis, we confirmed </a:t>
            </a:r>
            <a:r>
              <a:rPr lang="en-US" b="1" dirty="0">
                <a:solidFill>
                  <a:schemeClr val="accent5"/>
                </a:solidFill>
              </a:rPr>
              <a:t>5 hypotheses out of 6</a:t>
            </a:r>
            <a:r>
              <a:rPr lang="en-US" dirty="0"/>
              <a:t>. Overall, diabetes is more common in </a:t>
            </a:r>
            <a:r>
              <a:rPr lang="en-US" b="1" dirty="0">
                <a:solidFill>
                  <a:schemeClr val="accent5"/>
                </a:solidFill>
              </a:rPr>
              <a:t>patients with obesity</a:t>
            </a:r>
            <a:r>
              <a:rPr lang="en-US" dirty="0"/>
              <a:t>, in </a:t>
            </a:r>
            <a:r>
              <a:rPr lang="en-US" b="1" dirty="0">
                <a:solidFill>
                  <a:schemeClr val="accent5"/>
                </a:solidFill>
              </a:rPr>
              <a:t>senior</a:t>
            </a:r>
            <a:r>
              <a:rPr lang="en-US" dirty="0"/>
              <a:t> patients, and in </a:t>
            </a:r>
            <a:r>
              <a:rPr lang="en-US" b="1" dirty="0">
                <a:solidFill>
                  <a:schemeClr val="accent5"/>
                </a:solidFill>
              </a:rPr>
              <a:t>patients with glucose level, insulin level or both above average</a:t>
            </a:r>
            <a:r>
              <a:rPr lang="en-US" dirty="0"/>
              <a:t>. </a:t>
            </a:r>
          </a:p>
          <a:p>
            <a:pPr marL="285750" indent="-285750" algn="just">
              <a:spcBef>
                <a:spcPts val="300"/>
              </a:spcBef>
              <a:buFont typeface="Arial" panose="020B0604020202020204" pitchFamily="34" charset="0"/>
              <a:buChar char="•"/>
            </a:pPr>
            <a:r>
              <a:rPr lang="en-US" dirty="0"/>
              <a:t>We used three classification models to predict diabetic status: </a:t>
            </a:r>
            <a:r>
              <a:rPr lang="en-US" b="1" dirty="0">
                <a:solidFill>
                  <a:schemeClr val="accent5"/>
                </a:solidFill>
              </a:rPr>
              <a:t>KNN, Decision Tree, and Logistic Regression</a:t>
            </a:r>
            <a:r>
              <a:rPr lang="en-US" dirty="0"/>
              <a:t>. </a:t>
            </a:r>
          </a:p>
          <a:p>
            <a:pPr marL="285750" indent="-285750" algn="just">
              <a:spcBef>
                <a:spcPts val="300"/>
              </a:spcBef>
              <a:buFont typeface="Arial" panose="020B0604020202020204" pitchFamily="34" charset="0"/>
              <a:buChar char="•"/>
            </a:pPr>
            <a:r>
              <a:rPr lang="en-US" b="1" dirty="0">
                <a:solidFill>
                  <a:schemeClr val="accent5"/>
                </a:solidFill>
              </a:rPr>
              <a:t>Logistic Regression </a:t>
            </a:r>
            <a:r>
              <a:rPr lang="en-US" dirty="0"/>
              <a:t>has the highest precision, recall and f1-score, so this model was selected as the best one for predicting diabetic status. </a:t>
            </a:r>
          </a:p>
        </p:txBody>
      </p:sp>
    </p:spTree>
    <p:extLst>
      <p:ext uri="{BB962C8B-B14F-4D97-AF65-F5344CB8AC3E}">
        <p14:creationId xmlns:p14="http://schemas.microsoft.com/office/powerpoint/2010/main" val="16403070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63"/>
          <p:cNvSpPr txBox="1">
            <a:spLocks noGrp="1"/>
          </p:cNvSpPr>
          <p:nvPr>
            <p:ph type="sldNum" idx="12"/>
          </p:nvPr>
        </p:nvSpPr>
        <p:spPr>
          <a:xfrm>
            <a:off x="8466613" y="4762672"/>
            <a:ext cx="365700" cy="274200"/>
          </a:xfrm>
          <a:prstGeom prst="rect">
            <a:avLst/>
          </a:prstGeom>
        </p:spPr>
        <p:txBody>
          <a:bodyPr spcFirstLastPara="1" wrap="square" lIns="91425" tIns="91425" rIns="91425" bIns="91425" anchor="ctr" anchorCtr="0">
            <a:normAutofit fontScale="92500" lnSpcReduction="20000"/>
          </a:bodyPr>
          <a:lstStyle/>
          <a:p>
            <a:pPr marL="0" lvl="0" indent="0" algn="r" rtl="0">
              <a:spcBef>
                <a:spcPts val="0"/>
              </a:spcBef>
              <a:spcAft>
                <a:spcPts val="0"/>
              </a:spcAft>
              <a:buNone/>
            </a:pPr>
            <a:fld id="{00000000-1234-1234-1234-123412341234}" type="slidenum">
              <a:rPr lang="en"/>
              <a:t>51</a:t>
            </a:fld>
            <a:endParaRPr/>
          </a:p>
        </p:txBody>
      </p:sp>
      <p:sp>
        <p:nvSpPr>
          <p:cNvPr id="668" name="Google Shape;668;p63"/>
          <p:cNvSpPr txBox="1">
            <a:spLocks noGrp="1"/>
          </p:cNvSpPr>
          <p:nvPr>
            <p:ph type="title"/>
          </p:nvPr>
        </p:nvSpPr>
        <p:spPr>
          <a:xfrm>
            <a:off x="311700" y="342900"/>
            <a:ext cx="8100000" cy="20940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Thanks a lot!</a:t>
            </a:r>
            <a:endParaRPr/>
          </a:p>
        </p:txBody>
      </p:sp>
      <p:pic>
        <p:nvPicPr>
          <p:cNvPr id="2" name="Google Shape;350;p33">
            <a:extLst>
              <a:ext uri="{FF2B5EF4-FFF2-40B4-BE49-F238E27FC236}">
                <a16:creationId xmlns:a16="http://schemas.microsoft.com/office/drawing/2014/main" id="{9C0E0F93-4232-20BB-907D-C838869F5E6B}"/>
              </a:ext>
            </a:extLst>
          </p:cNvPr>
          <p:cNvPicPr preferRelativeResize="0"/>
          <p:nvPr/>
        </p:nvPicPr>
        <p:blipFill>
          <a:blip r:embed="rId3">
            <a:alphaModFix/>
          </a:blip>
          <a:stretch>
            <a:fillRect/>
          </a:stretch>
        </p:blipFill>
        <p:spPr>
          <a:xfrm>
            <a:off x="4572000" y="2579115"/>
            <a:ext cx="2648289" cy="256438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A1994-835B-1071-4CE6-4910ECCAB4B1}"/>
              </a:ext>
            </a:extLst>
          </p:cNvPr>
          <p:cNvSpPr>
            <a:spLocks noGrp="1"/>
          </p:cNvSpPr>
          <p:nvPr>
            <p:ph type="title"/>
          </p:nvPr>
        </p:nvSpPr>
        <p:spPr/>
        <p:txBody>
          <a:bodyPr>
            <a:normAutofit fontScale="90000"/>
          </a:bodyPr>
          <a:lstStyle/>
          <a:p>
            <a:r>
              <a:rPr lang="en-DE" dirty="0"/>
              <a:t>Overview of Dataset:</a:t>
            </a:r>
          </a:p>
        </p:txBody>
      </p:sp>
      <p:pic>
        <p:nvPicPr>
          <p:cNvPr id="6" name="Picture 5">
            <a:extLst>
              <a:ext uri="{FF2B5EF4-FFF2-40B4-BE49-F238E27FC236}">
                <a16:creationId xmlns:a16="http://schemas.microsoft.com/office/drawing/2014/main" id="{AAB8D502-9FE3-DF1F-F4C7-FA04C24C9C21}"/>
              </a:ext>
            </a:extLst>
          </p:cNvPr>
          <p:cNvPicPr>
            <a:picLocks noChangeAspect="1"/>
          </p:cNvPicPr>
          <p:nvPr/>
        </p:nvPicPr>
        <p:blipFill>
          <a:blip r:embed="rId2"/>
          <a:stretch>
            <a:fillRect/>
          </a:stretch>
        </p:blipFill>
        <p:spPr>
          <a:xfrm>
            <a:off x="685801" y="1053970"/>
            <a:ext cx="7227916" cy="3364035"/>
          </a:xfrm>
          <a:prstGeom prst="rect">
            <a:avLst/>
          </a:prstGeom>
        </p:spPr>
      </p:pic>
      <p:sp>
        <p:nvSpPr>
          <p:cNvPr id="5" name="Slide Number Placeholder 4">
            <a:extLst>
              <a:ext uri="{FF2B5EF4-FFF2-40B4-BE49-F238E27FC236}">
                <a16:creationId xmlns:a16="http://schemas.microsoft.com/office/drawing/2014/main" id="{BBD628FB-8CDE-7570-D711-C9F943CB0BE7}"/>
              </a:ext>
            </a:extLst>
          </p:cNvPr>
          <p:cNvSpPr>
            <a:spLocks noGrp="1"/>
          </p:cNvSpPr>
          <p:nvPr>
            <p:ph type="sldNum" idx="12"/>
          </p:nvPr>
        </p:nvSpPr>
        <p:spPr/>
        <p:txBody>
          <a:bodyPr>
            <a:normAutofit fontScale="92500" lnSpcReduction="20000"/>
          </a:bodyPr>
          <a:lstStyle/>
          <a:p>
            <a:pPr marL="0" lvl="0" indent="0" algn="r" rtl="0">
              <a:spcBef>
                <a:spcPts val="0"/>
              </a:spcBef>
              <a:spcAft>
                <a:spcPts val="0"/>
              </a:spcAft>
              <a:buNone/>
            </a:pPr>
            <a:fld id="{00000000-1234-1234-1234-123412341234}" type="slidenum">
              <a:rPr lang="en" smtClean="0"/>
              <a:t>6</a:t>
            </a:fld>
            <a:endParaRPr lang="en"/>
          </a:p>
        </p:txBody>
      </p:sp>
      <p:sp>
        <p:nvSpPr>
          <p:cNvPr id="7" name="Left Brace 6">
            <a:extLst>
              <a:ext uri="{FF2B5EF4-FFF2-40B4-BE49-F238E27FC236}">
                <a16:creationId xmlns:a16="http://schemas.microsoft.com/office/drawing/2014/main" id="{112333D0-0D4D-F10C-B784-2D9865652974}"/>
              </a:ext>
            </a:extLst>
          </p:cNvPr>
          <p:cNvSpPr/>
          <p:nvPr/>
        </p:nvSpPr>
        <p:spPr>
          <a:xfrm>
            <a:off x="311700" y="1862045"/>
            <a:ext cx="374101" cy="2555960"/>
          </a:xfrm>
          <a:prstGeom prst="leftBrace">
            <a:avLst/>
          </a:prstGeom>
          <a:ln w="19050">
            <a:solidFill>
              <a:schemeClr val="accent4"/>
            </a:solidFill>
          </a:ln>
          <a:effectLst>
            <a:outerShdw blurRad="50800" dist="38100" dir="2700000" algn="tl" rotWithShape="0">
              <a:prstClr val="black">
                <a:alpha val="40000"/>
              </a:prstClr>
            </a:outerShdw>
          </a:effectLst>
        </p:spPr>
        <p:style>
          <a:lnRef idx="1">
            <a:schemeClr val="accent5"/>
          </a:lnRef>
          <a:fillRef idx="0">
            <a:schemeClr val="accent5"/>
          </a:fillRef>
          <a:effectRef idx="0">
            <a:schemeClr val="accent5"/>
          </a:effectRef>
          <a:fontRef idx="minor">
            <a:schemeClr val="tx1"/>
          </a:fontRef>
        </p:style>
        <p:txBody>
          <a:bodyPr rtlCol="0" anchor="ctr"/>
          <a:lstStyle/>
          <a:p>
            <a:pPr algn="ctr"/>
            <a:endParaRPr lang="en-DE"/>
          </a:p>
        </p:txBody>
      </p:sp>
      <p:sp>
        <p:nvSpPr>
          <p:cNvPr id="8" name="TextBox 7">
            <a:extLst>
              <a:ext uri="{FF2B5EF4-FFF2-40B4-BE49-F238E27FC236}">
                <a16:creationId xmlns:a16="http://schemas.microsoft.com/office/drawing/2014/main" id="{40E747C4-15DC-3AD8-8650-091F8C518A22}"/>
              </a:ext>
            </a:extLst>
          </p:cNvPr>
          <p:cNvSpPr txBox="1"/>
          <p:nvPr/>
        </p:nvSpPr>
        <p:spPr>
          <a:xfrm rot="16200000">
            <a:off x="-299304" y="2996545"/>
            <a:ext cx="947486" cy="307777"/>
          </a:xfrm>
          <a:prstGeom prst="rect">
            <a:avLst/>
          </a:prstGeom>
          <a:solidFill>
            <a:schemeClr val="accent6"/>
          </a:solidFill>
          <a:ln>
            <a:solidFill>
              <a:schemeClr val="accent6"/>
            </a:solidFill>
          </a:ln>
        </p:spPr>
        <p:txBody>
          <a:bodyPr wrap="square" rtlCol="0">
            <a:spAutoFit/>
          </a:bodyPr>
          <a:lstStyle/>
          <a:p>
            <a:pPr algn="ctr"/>
            <a:r>
              <a:rPr lang="en-DE" dirty="0"/>
              <a:t>768 rows</a:t>
            </a:r>
          </a:p>
        </p:txBody>
      </p:sp>
      <p:sp>
        <p:nvSpPr>
          <p:cNvPr id="9" name="Left Brace 8">
            <a:extLst>
              <a:ext uri="{FF2B5EF4-FFF2-40B4-BE49-F238E27FC236}">
                <a16:creationId xmlns:a16="http://schemas.microsoft.com/office/drawing/2014/main" id="{461327F6-3D6E-1F4B-F180-C82C48579D0A}"/>
              </a:ext>
            </a:extLst>
          </p:cNvPr>
          <p:cNvSpPr/>
          <p:nvPr/>
        </p:nvSpPr>
        <p:spPr>
          <a:xfrm rot="16200000">
            <a:off x="4172977" y="1100721"/>
            <a:ext cx="374101" cy="7107381"/>
          </a:xfrm>
          <a:prstGeom prst="leftBrace">
            <a:avLst/>
          </a:prstGeom>
          <a:ln w="19050">
            <a:solidFill>
              <a:schemeClr val="accent4"/>
            </a:solidFill>
          </a:ln>
          <a:effectLst>
            <a:outerShdw blurRad="50800" dist="38100" dir="2700000" algn="tl" rotWithShape="0">
              <a:prstClr val="black">
                <a:alpha val="40000"/>
              </a:prstClr>
            </a:outerShdw>
          </a:effectLst>
        </p:spPr>
        <p:style>
          <a:lnRef idx="1">
            <a:schemeClr val="accent5"/>
          </a:lnRef>
          <a:fillRef idx="0">
            <a:schemeClr val="accent5"/>
          </a:fillRef>
          <a:effectRef idx="0">
            <a:schemeClr val="accent5"/>
          </a:effectRef>
          <a:fontRef idx="minor">
            <a:schemeClr val="tx1"/>
          </a:fontRef>
        </p:style>
        <p:txBody>
          <a:bodyPr rtlCol="0" anchor="ctr"/>
          <a:lstStyle/>
          <a:p>
            <a:pPr algn="ctr"/>
            <a:endParaRPr lang="en-DE"/>
          </a:p>
        </p:txBody>
      </p:sp>
      <p:sp>
        <p:nvSpPr>
          <p:cNvPr id="10" name="TextBox 9">
            <a:extLst>
              <a:ext uri="{FF2B5EF4-FFF2-40B4-BE49-F238E27FC236}">
                <a16:creationId xmlns:a16="http://schemas.microsoft.com/office/drawing/2014/main" id="{CE7975AB-6FF2-1C6C-3727-691750D3519E}"/>
              </a:ext>
            </a:extLst>
          </p:cNvPr>
          <p:cNvSpPr txBox="1"/>
          <p:nvPr/>
        </p:nvSpPr>
        <p:spPr>
          <a:xfrm>
            <a:off x="3527317" y="4827410"/>
            <a:ext cx="1718011" cy="307777"/>
          </a:xfrm>
          <a:prstGeom prst="rect">
            <a:avLst/>
          </a:prstGeom>
          <a:solidFill>
            <a:schemeClr val="accent6"/>
          </a:solidFill>
          <a:ln>
            <a:solidFill>
              <a:schemeClr val="accent6"/>
            </a:solidFill>
          </a:ln>
        </p:spPr>
        <p:txBody>
          <a:bodyPr wrap="square" rtlCol="0">
            <a:spAutoFit/>
          </a:bodyPr>
          <a:lstStyle/>
          <a:p>
            <a:pPr algn="ctr"/>
            <a:r>
              <a:rPr lang="en-DE" dirty="0"/>
              <a:t>9 initial columns</a:t>
            </a:r>
          </a:p>
        </p:txBody>
      </p:sp>
      <p:pic>
        <p:nvPicPr>
          <p:cNvPr id="12" name="Picture 4" descr="Pandas for Data Science: A Beginner's Guide, Part I | by Christine Egan |  Towards Data Science">
            <a:extLst>
              <a:ext uri="{FF2B5EF4-FFF2-40B4-BE49-F238E27FC236}">
                <a16:creationId xmlns:a16="http://schemas.microsoft.com/office/drawing/2014/main" id="{118CDF5E-B732-5D77-048B-507E233E72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1170" y="105851"/>
            <a:ext cx="1953488" cy="130878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02C0A41-AEC6-0C72-7B85-C83018D9B07F}"/>
              </a:ext>
            </a:extLst>
          </p:cNvPr>
          <p:cNvSpPr txBox="1"/>
          <p:nvPr/>
        </p:nvSpPr>
        <p:spPr>
          <a:xfrm>
            <a:off x="6540271" y="1423002"/>
            <a:ext cx="1373446" cy="276999"/>
          </a:xfrm>
          <a:prstGeom prst="rect">
            <a:avLst/>
          </a:prstGeom>
          <a:solidFill>
            <a:schemeClr val="accent2"/>
          </a:solidFill>
          <a:ln>
            <a:solidFill>
              <a:schemeClr val="accent6"/>
            </a:solidFill>
          </a:ln>
        </p:spPr>
        <p:txBody>
          <a:bodyPr wrap="square" rtlCol="0">
            <a:spAutoFit/>
          </a:bodyPr>
          <a:lstStyle/>
          <a:p>
            <a:pPr algn="ctr"/>
            <a:r>
              <a:rPr lang="en-DE" sz="1200" dirty="0"/>
              <a:t>Pandas??? </a:t>
            </a:r>
            <a:r>
              <a:rPr lang="en-DE" sz="1200" dirty="0">
                <a:sym typeface="Wingdings" pitchFamily="2" charset="2"/>
              </a:rPr>
              <a:t></a:t>
            </a:r>
            <a:endParaRPr lang="en-DE" sz="1200" dirty="0"/>
          </a:p>
        </p:txBody>
      </p:sp>
    </p:spTree>
    <p:extLst>
      <p:ext uri="{BB962C8B-B14F-4D97-AF65-F5344CB8AC3E}">
        <p14:creationId xmlns:p14="http://schemas.microsoft.com/office/powerpoint/2010/main" val="3548951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A1994-835B-1071-4CE6-4910ECCAB4B1}"/>
              </a:ext>
            </a:extLst>
          </p:cNvPr>
          <p:cNvSpPr>
            <a:spLocks noGrp="1"/>
          </p:cNvSpPr>
          <p:nvPr>
            <p:ph type="title"/>
          </p:nvPr>
        </p:nvSpPr>
        <p:spPr/>
        <p:txBody>
          <a:bodyPr>
            <a:normAutofit fontScale="90000"/>
          </a:bodyPr>
          <a:lstStyle/>
          <a:p>
            <a:r>
              <a:rPr lang="en-DE" dirty="0"/>
              <a:t>Let’s Discover Our Dataset: </a:t>
            </a:r>
          </a:p>
        </p:txBody>
      </p:sp>
      <p:sp>
        <p:nvSpPr>
          <p:cNvPr id="5" name="Slide Number Placeholder 4">
            <a:extLst>
              <a:ext uri="{FF2B5EF4-FFF2-40B4-BE49-F238E27FC236}">
                <a16:creationId xmlns:a16="http://schemas.microsoft.com/office/drawing/2014/main" id="{BBD628FB-8CDE-7570-D711-C9F943CB0BE7}"/>
              </a:ext>
            </a:extLst>
          </p:cNvPr>
          <p:cNvSpPr>
            <a:spLocks noGrp="1"/>
          </p:cNvSpPr>
          <p:nvPr>
            <p:ph type="sldNum" idx="12"/>
          </p:nvPr>
        </p:nvSpPr>
        <p:spPr/>
        <p:txBody>
          <a:bodyPr>
            <a:normAutofit fontScale="92500" lnSpcReduction="20000"/>
          </a:bodyPr>
          <a:lstStyle/>
          <a:p>
            <a:pPr marL="0" lvl="0" indent="0" algn="r" rtl="0">
              <a:spcBef>
                <a:spcPts val="0"/>
              </a:spcBef>
              <a:spcAft>
                <a:spcPts val="0"/>
              </a:spcAft>
              <a:buNone/>
            </a:pPr>
            <a:fld id="{00000000-1234-1234-1234-123412341234}" type="slidenum">
              <a:rPr lang="en" smtClean="0"/>
              <a:t>7</a:t>
            </a:fld>
            <a:endParaRPr lang="en"/>
          </a:p>
        </p:txBody>
      </p:sp>
      <p:pic>
        <p:nvPicPr>
          <p:cNvPr id="3" name="Picture 2">
            <a:extLst>
              <a:ext uri="{FF2B5EF4-FFF2-40B4-BE49-F238E27FC236}">
                <a16:creationId xmlns:a16="http://schemas.microsoft.com/office/drawing/2014/main" id="{F01C2A6F-9FCA-173E-3D1A-44AA028CD8E4}"/>
              </a:ext>
            </a:extLst>
          </p:cNvPr>
          <p:cNvPicPr>
            <a:picLocks noChangeAspect="1"/>
          </p:cNvPicPr>
          <p:nvPr/>
        </p:nvPicPr>
        <p:blipFill>
          <a:blip r:embed="rId2"/>
          <a:stretch>
            <a:fillRect/>
          </a:stretch>
        </p:blipFill>
        <p:spPr>
          <a:xfrm>
            <a:off x="107242" y="838442"/>
            <a:ext cx="3992148" cy="2527069"/>
          </a:xfrm>
          <a:prstGeom prst="rect">
            <a:avLst/>
          </a:prstGeom>
        </p:spPr>
      </p:pic>
      <p:pic>
        <p:nvPicPr>
          <p:cNvPr id="12" name="Graphic 11" descr="Angel face outline with solid fill">
            <a:extLst>
              <a:ext uri="{FF2B5EF4-FFF2-40B4-BE49-F238E27FC236}">
                <a16:creationId xmlns:a16="http://schemas.microsoft.com/office/drawing/2014/main" id="{2720CAC8-532F-F720-CAD3-6DF3A9776D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42735" y="342900"/>
            <a:ext cx="572700" cy="572700"/>
          </a:xfrm>
          <a:prstGeom prst="rect">
            <a:avLst/>
          </a:prstGeom>
        </p:spPr>
      </p:pic>
      <p:pic>
        <p:nvPicPr>
          <p:cNvPr id="3078" name="Picture 6" descr="Describe Function In Python Pandas | Neeraj Sharma - YouTube">
            <a:extLst>
              <a:ext uri="{FF2B5EF4-FFF2-40B4-BE49-F238E27FC236}">
                <a16:creationId xmlns:a16="http://schemas.microsoft.com/office/drawing/2014/main" id="{7678B0FD-0A20-FA2F-485D-F19B60AC5D3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9899" t="37623" r="40493" b="11820"/>
          <a:stretch/>
        </p:blipFill>
        <p:spPr bwMode="auto">
          <a:xfrm>
            <a:off x="92056" y="3861053"/>
            <a:ext cx="1131614" cy="108688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Fast, Flexible, Easy and Intuitive: How to Speed Up Your pandas Projects –  Real Python">
            <a:extLst>
              <a:ext uri="{FF2B5EF4-FFF2-40B4-BE49-F238E27FC236}">
                <a16:creationId xmlns:a16="http://schemas.microsoft.com/office/drawing/2014/main" id="{E24722B6-A80D-73E7-37CF-C130D37E3C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6506" y="816940"/>
            <a:ext cx="3541222" cy="1991937"/>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1E389A85-5DA9-5425-EAE2-18C78E6A67C0}"/>
              </a:ext>
            </a:extLst>
          </p:cNvPr>
          <p:cNvGrpSpPr/>
          <p:nvPr/>
        </p:nvGrpSpPr>
        <p:grpSpPr>
          <a:xfrm>
            <a:off x="1279544" y="2852540"/>
            <a:ext cx="7772400" cy="2290960"/>
            <a:chOff x="1279544" y="2852540"/>
            <a:chExt cx="7772400" cy="2290960"/>
          </a:xfrm>
        </p:grpSpPr>
        <p:pic>
          <p:nvPicPr>
            <p:cNvPr id="4" name="Picture 3">
              <a:extLst>
                <a:ext uri="{FF2B5EF4-FFF2-40B4-BE49-F238E27FC236}">
                  <a16:creationId xmlns:a16="http://schemas.microsoft.com/office/drawing/2014/main" id="{3CA7A9AC-77AA-0B01-7F7A-0F496C4F3F00}"/>
                </a:ext>
              </a:extLst>
            </p:cNvPr>
            <p:cNvPicPr>
              <a:picLocks noChangeAspect="1"/>
            </p:cNvPicPr>
            <p:nvPr/>
          </p:nvPicPr>
          <p:blipFill>
            <a:blip r:embed="rId7"/>
            <a:stretch>
              <a:fillRect/>
            </a:stretch>
          </p:blipFill>
          <p:spPr>
            <a:xfrm>
              <a:off x="1279544" y="2852540"/>
              <a:ext cx="7772400" cy="2290960"/>
            </a:xfrm>
            <a:prstGeom prst="rect">
              <a:avLst/>
            </a:prstGeom>
          </p:spPr>
        </p:pic>
        <p:sp>
          <p:nvSpPr>
            <p:cNvPr id="7" name="Rectangle 6">
              <a:extLst>
                <a:ext uri="{FF2B5EF4-FFF2-40B4-BE49-F238E27FC236}">
                  <a16:creationId xmlns:a16="http://schemas.microsoft.com/office/drawing/2014/main" id="{7015183B-7E58-AE11-7B51-889E600B0B3C}"/>
                </a:ext>
              </a:extLst>
            </p:cNvPr>
            <p:cNvSpPr/>
            <p:nvPr/>
          </p:nvSpPr>
          <p:spPr>
            <a:xfrm>
              <a:off x="2743200" y="4048298"/>
              <a:ext cx="3516284" cy="21613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grpSp>
    </p:spTree>
    <p:extLst>
      <p:ext uri="{BB962C8B-B14F-4D97-AF65-F5344CB8AC3E}">
        <p14:creationId xmlns:p14="http://schemas.microsoft.com/office/powerpoint/2010/main" val="11162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078"/>
                                        </p:tgtEl>
                                        <p:attrNameLst>
                                          <p:attrName>style.visibility</p:attrName>
                                        </p:attrNameLst>
                                      </p:cBhvr>
                                      <p:to>
                                        <p:strVal val="visible"/>
                                      </p:to>
                                    </p:set>
                                    <p:anim calcmode="lin" valueType="num">
                                      <p:cBhvr additive="base">
                                        <p:cTn id="12" dur="500" fill="hold"/>
                                        <p:tgtEl>
                                          <p:spTgt spid="3078"/>
                                        </p:tgtEl>
                                        <p:attrNameLst>
                                          <p:attrName>ppt_x</p:attrName>
                                        </p:attrNameLst>
                                      </p:cBhvr>
                                      <p:tavLst>
                                        <p:tav tm="0">
                                          <p:val>
                                            <p:strVal val="#ppt_x"/>
                                          </p:val>
                                        </p:tav>
                                        <p:tav tm="100000">
                                          <p:val>
                                            <p:strVal val="#ppt_x"/>
                                          </p:val>
                                        </p:tav>
                                      </p:tavLst>
                                    </p:anim>
                                    <p:anim calcmode="lin" valueType="num">
                                      <p:cBhvr additive="base">
                                        <p:cTn id="13" dur="500" fill="hold"/>
                                        <p:tgtEl>
                                          <p:spTgt spid="307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42"/>
          <p:cNvSpPr txBox="1">
            <a:spLocks noGrp="1"/>
          </p:cNvSpPr>
          <p:nvPr>
            <p:ph type="title"/>
          </p:nvPr>
        </p:nvSpPr>
        <p:spPr>
          <a:xfrm>
            <a:off x="311700" y="1560645"/>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Data Cleaning</a:t>
            </a:r>
            <a:endParaRPr b="1" dirty="0">
              <a:latin typeface="Assistant"/>
              <a:ea typeface="Assistant"/>
              <a:cs typeface="Assistant"/>
              <a:sym typeface="Assistant"/>
            </a:endParaRPr>
          </a:p>
        </p:txBody>
      </p:sp>
      <p:sp>
        <p:nvSpPr>
          <p:cNvPr id="438" name="Google Shape;438;p42"/>
          <p:cNvSpPr txBox="1">
            <a:spLocks noGrp="1"/>
          </p:cNvSpPr>
          <p:nvPr>
            <p:ph type="sldNum" idx="12"/>
          </p:nvPr>
        </p:nvSpPr>
        <p:spPr>
          <a:xfrm>
            <a:off x="8466613" y="4762672"/>
            <a:ext cx="365700" cy="274200"/>
          </a:xfrm>
          <a:prstGeom prst="rect">
            <a:avLst/>
          </a:prstGeom>
        </p:spPr>
        <p:txBody>
          <a:bodyPr spcFirstLastPara="1" wrap="square" lIns="91425" tIns="91425" rIns="91425" bIns="91425" anchor="ctr" anchorCtr="0">
            <a:normAutofit fontScale="92500" lnSpcReduction="20000"/>
          </a:bodyPr>
          <a:lstStyle/>
          <a:p>
            <a:pPr marL="0" lvl="0" indent="0" algn="r" rtl="0">
              <a:spcBef>
                <a:spcPts val="0"/>
              </a:spcBef>
              <a:spcAft>
                <a:spcPts val="0"/>
              </a:spcAft>
              <a:buNone/>
            </a:pPr>
            <a:fld id="{00000000-1234-1234-1234-123412341234}" type="slidenum">
              <a:rPr lang="en"/>
              <a:t>8</a:t>
            </a:fld>
            <a:endParaRPr/>
          </a:p>
        </p:txBody>
      </p:sp>
      <p:pic>
        <p:nvPicPr>
          <p:cNvPr id="2" name="Picture 4" descr="Data cleaning in flat outline icon, editable vector 6094871 Vector Art at  Vecteezy">
            <a:extLst>
              <a:ext uri="{FF2B5EF4-FFF2-40B4-BE49-F238E27FC236}">
                <a16:creationId xmlns:a16="http://schemas.microsoft.com/office/drawing/2014/main" id="{144296AA-1F0C-B33F-A79A-6010E5320C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333" b="24202"/>
          <a:stretch/>
        </p:blipFill>
        <p:spPr bwMode="auto">
          <a:xfrm>
            <a:off x="2434070" y="2342920"/>
            <a:ext cx="4275859" cy="2328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605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B3334-E9C5-21AF-97F2-40F021C8E901}"/>
              </a:ext>
            </a:extLst>
          </p:cNvPr>
          <p:cNvSpPr>
            <a:spLocks noGrp="1"/>
          </p:cNvSpPr>
          <p:nvPr>
            <p:ph type="title"/>
          </p:nvPr>
        </p:nvSpPr>
        <p:spPr/>
        <p:txBody>
          <a:bodyPr>
            <a:normAutofit fontScale="90000"/>
          </a:bodyPr>
          <a:lstStyle/>
          <a:p>
            <a:r>
              <a:rPr lang="en-DE" dirty="0"/>
              <a:t>Missing-Value Handling:</a:t>
            </a:r>
          </a:p>
        </p:txBody>
      </p:sp>
      <p:sp>
        <p:nvSpPr>
          <p:cNvPr id="5" name="Slide Number Placeholder 4">
            <a:extLst>
              <a:ext uri="{FF2B5EF4-FFF2-40B4-BE49-F238E27FC236}">
                <a16:creationId xmlns:a16="http://schemas.microsoft.com/office/drawing/2014/main" id="{686B44F7-F6DB-DA65-46D7-4CF66907DE12}"/>
              </a:ext>
            </a:extLst>
          </p:cNvPr>
          <p:cNvSpPr>
            <a:spLocks noGrp="1"/>
          </p:cNvSpPr>
          <p:nvPr>
            <p:ph type="sldNum" idx="12"/>
          </p:nvPr>
        </p:nvSpPr>
        <p:spPr/>
        <p:txBody>
          <a:bodyPr>
            <a:normAutofit fontScale="92500" lnSpcReduction="20000"/>
          </a:bodyPr>
          <a:lstStyle/>
          <a:p>
            <a:pPr marL="0" lvl="0" indent="0" algn="r" rtl="0">
              <a:spcBef>
                <a:spcPts val="0"/>
              </a:spcBef>
              <a:spcAft>
                <a:spcPts val="0"/>
              </a:spcAft>
              <a:buNone/>
            </a:pPr>
            <a:fld id="{00000000-1234-1234-1234-123412341234}" type="slidenum">
              <a:rPr lang="en" smtClean="0"/>
              <a:t>9</a:t>
            </a:fld>
            <a:endParaRPr lang="en"/>
          </a:p>
        </p:txBody>
      </p:sp>
      <p:pic>
        <p:nvPicPr>
          <p:cNvPr id="6" name="Picture 5">
            <a:extLst>
              <a:ext uri="{FF2B5EF4-FFF2-40B4-BE49-F238E27FC236}">
                <a16:creationId xmlns:a16="http://schemas.microsoft.com/office/drawing/2014/main" id="{4921BDA9-8AD3-51EF-E9A4-9BA3A980ECBC}"/>
              </a:ext>
            </a:extLst>
          </p:cNvPr>
          <p:cNvPicPr>
            <a:picLocks noChangeAspect="1"/>
          </p:cNvPicPr>
          <p:nvPr/>
        </p:nvPicPr>
        <p:blipFill>
          <a:blip r:embed="rId2"/>
          <a:stretch>
            <a:fillRect/>
          </a:stretch>
        </p:blipFill>
        <p:spPr>
          <a:xfrm>
            <a:off x="124691" y="982760"/>
            <a:ext cx="4256116" cy="2721934"/>
          </a:xfrm>
          <a:prstGeom prst="rect">
            <a:avLst/>
          </a:prstGeom>
        </p:spPr>
      </p:pic>
      <p:sp>
        <p:nvSpPr>
          <p:cNvPr id="9" name="Text Placeholder 2">
            <a:extLst>
              <a:ext uri="{FF2B5EF4-FFF2-40B4-BE49-F238E27FC236}">
                <a16:creationId xmlns:a16="http://schemas.microsoft.com/office/drawing/2014/main" id="{59220022-AB3C-77C0-38C7-51B39154C5E7}"/>
              </a:ext>
            </a:extLst>
          </p:cNvPr>
          <p:cNvSpPr>
            <a:spLocks noGrp="1"/>
          </p:cNvSpPr>
          <p:nvPr>
            <p:ph type="body" idx="1"/>
          </p:nvPr>
        </p:nvSpPr>
        <p:spPr>
          <a:xfrm>
            <a:off x="5002783" y="982104"/>
            <a:ext cx="3999900" cy="3657300"/>
          </a:xfrm>
        </p:spPr>
        <p:txBody>
          <a:bodyPr/>
          <a:lstStyle/>
          <a:p>
            <a:pPr algn="just"/>
            <a:r>
              <a:rPr lang="en-GB" sz="1400" b="1" dirty="0">
                <a:solidFill>
                  <a:schemeClr val="dk1"/>
                </a:solidFill>
                <a:latin typeface="Assistant"/>
                <a:cs typeface="Assistant"/>
                <a:sym typeface="Assistant"/>
              </a:rPr>
              <a:t>We can see we are missing between 0.65%-48.6% of data for these variables, even though the </a:t>
            </a:r>
            <a:r>
              <a:rPr lang="en-GB" sz="1400" b="1" dirty="0" err="1">
                <a:solidFill>
                  <a:schemeClr val="dk1"/>
                </a:solidFill>
                <a:latin typeface="Assistant"/>
                <a:cs typeface="Assistant"/>
                <a:sym typeface="Assistant"/>
              </a:rPr>
              <a:t>isnull</a:t>
            </a:r>
            <a:r>
              <a:rPr lang="en-GB" sz="1400" b="1" dirty="0">
                <a:solidFill>
                  <a:schemeClr val="dk1"/>
                </a:solidFill>
                <a:latin typeface="Assistant"/>
                <a:cs typeface="Assistant"/>
                <a:sym typeface="Assistant"/>
              </a:rPr>
              <a:t> function showed us no missing data as </a:t>
            </a:r>
            <a:r>
              <a:rPr lang="en-GB" sz="1400" b="1" dirty="0" err="1">
                <a:solidFill>
                  <a:schemeClr val="dk1"/>
                </a:solidFill>
                <a:latin typeface="Assistant"/>
                <a:cs typeface="Assistant"/>
                <a:sym typeface="Assistant"/>
              </a:rPr>
              <a:t>NaN</a:t>
            </a:r>
            <a:r>
              <a:rPr lang="en-GB" sz="1400" b="1" dirty="0">
                <a:solidFill>
                  <a:schemeClr val="dk1"/>
                </a:solidFill>
                <a:latin typeface="Assistant"/>
                <a:cs typeface="Assistant"/>
                <a:sym typeface="Assistant"/>
              </a:rPr>
              <a:t>.</a:t>
            </a:r>
          </a:p>
          <a:p>
            <a:pPr algn="just"/>
            <a:endParaRPr lang="en-GB" sz="1400" b="1" dirty="0">
              <a:solidFill>
                <a:schemeClr val="dk1"/>
              </a:solidFill>
              <a:latin typeface="Assistant"/>
              <a:cs typeface="Assistant"/>
              <a:sym typeface="Assistant"/>
            </a:endParaRPr>
          </a:p>
          <a:p>
            <a:pPr algn="just"/>
            <a:r>
              <a:rPr lang="en-GB" b="1" dirty="0"/>
              <a:t>So, we replaced 0 values in these columns with the mean.</a:t>
            </a:r>
            <a:endParaRPr lang="en-GB" sz="1400" b="1" dirty="0">
              <a:solidFill>
                <a:schemeClr val="dk1"/>
              </a:solidFill>
              <a:latin typeface="Assistant"/>
              <a:cs typeface="Assistant"/>
              <a:sym typeface="Assistant"/>
            </a:endParaRPr>
          </a:p>
        </p:txBody>
      </p:sp>
      <p:pic>
        <p:nvPicPr>
          <p:cNvPr id="10" name="Picture 9">
            <a:extLst>
              <a:ext uri="{FF2B5EF4-FFF2-40B4-BE49-F238E27FC236}">
                <a16:creationId xmlns:a16="http://schemas.microsoft.com/office/drawing/2014/main" id="{27700243-5A7C-FEF5-8A27-67BE6017080A}"/>
              </a:ext>
            </a:extLst>
          </p:cNvPr>
          <p:cNvPicPr>
            <a:picLocks noChangeAspect="1"/>
          </p:cNvPicPr>
          <p:nvPr/>
        </p:nvPicPr>
        <p:blipFill>
          <a:blip r:embed="rId3"/>
          <a:stretch>
            <a:fillRect/>
          </a:stretch>
        </p:blipFill>
        <p:spPr>
          <a:xfrm>
            <a:off x="730250" y="3778133"/>
            <a:ext cx="1816371" cy="1365367"/>
          </a:xfrm>
          <a:prstGeom prst="rect">
            <a:avLst/>
          </a:prstGeom>
        </p:spPr>
      </p:pic>
      <p:pic>
        <p:nvPicPr>
          <p:cNvPr id="11" name="Picture 10">
            <a:extLst>
              <a:ext uri="{FF2B5EF4-FFF2-40B4-BE49-F238E27FC236}">
                <a16:creationId xmlns:a16="http://schemas.microsoft.com/office/drawing/2014/main" id="{39AE3151-7A42-C009-D592-126982512EBB}"/>
              </a:ext>
            </a:extLst>
          </p:cNvPr>
          <p:cNvPicPr>
            <a:picLocks noChangeAspect="1"/>
          </p:cNvPicPr>
          <p:nvPr/>
        </p:nvPicPr>
        <p:blipFill>
          <a:blip r:embed="rId4"/>
          <a:stretch>
            <a:fillRect/>
          </a:stretch>
        </p:blipFill>
        <p:spPr>
          <a:xfrm>
            <a:off x="3554289" y="3104666"/>
            <a:ext cx="5440680" cy="1982084"/>
          </a:xfrm>
          <a:prstGeom prst="rect">
            <a:avLst/>
          </a:prstGeom>
        </p:spPr>
      </p:pic>
      <p:grpSp>
        <p:nvGrpSpPr>
          <p:cNvPr id="12" name="Google Shape;263;p31">
            <a:extLst>
              <a:ext uri="{FF2B5EF4-FFF2-40B4-BE49-F238E27FC236}">
                <a16:creationId xmlns:a16="http://schemas.microsoft.com/office/drawing/2014/main" id="{77BB0FF9-F2B1-84D0-03FA-750109D00092}"/>
              </a:ext>
            </a:extLst>
          </p:cNvPr>
          <p:cNvGrpSpPr/>
          <p:nvPr/>
        </p:nvGrpSpPr>
        <p:grpSpPr>
          <a:xfrm>
            <a:off x="4412579" y="212148"/>
            <a:ext cx="1007893" cy="1007892"/>
            <a:chOff x="5530800" y="2137000"/>
            <a:chExt cx="1104178" cy="1104176"/>
          </a:xfrm>
        </p:grpSpPr>
        <p:sp>
          <p:nvSpPr>
            <p:cNvPr id="13" name="Google Shape;264;p31">
              <a:extLst>
                <a:ext uri="{FF2B5EF4-FFF2-40B4-BE49-F238E27FC236}">
                  <a16:creationId xmlns:a16="http://schemas.microsoft.com/office/drawing/2014/main" id="{FEA53827-9FCB-D0F5-9DB2-1B8801C51AEA}"/>
                </a:ext>
              </a:extLst>
            </p:cNvPr>
            <p:cNvSpPr/>
            <p:nvPr/>
          </p:nvSpPr>
          <p:spPr>
            <a:xfrm>
              <a:off x="5530800" y="2238576"/>
              <a:ext cx="1002600" cy="10026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5;p31">
              <a:extLst>
                <a:ext uri="{FF2B5EF4-FFF2-40B4-BE49-F238E27FC236}">
                  <a16:creationId xmlns:a16="http://schemas.microsoft.com/office/drawing/2014/main" id="{33DAEC79-655A-8A65-F4A9-AAC2D550F1F4}"/>
                </a:ext>
              </a:extLst>
            </p:cNvPr>
            <p:cNvSpPr/>
            <p:nvPr/>
          </p:nvSpPr>
          <p:spPr>
            <a:xfrm>
              <a:off x="5632378" y="2137000"/>
              <a:ext cx="1002600" cy="10026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4359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D5D5D"/>
      </a:dk2>
      <a:lt2>
        <a:srgbClr val="DADADA"/>
      </a:lt2>
      <a:accent1>
        <a:srgbClr val="58ADC5"/>
      </a:accent1>
      <a:accent2>
        <a:srgbClr val="8AC6D6"/>
      </a:accent2>
      <a:accent3>
        <a:srgbClr val="CDE6EE"/>
      </a:accent3>
      <a:accent4>
        <a:srgbClr val="EA5B25"/>
      </a:accent4>
      <a:accent5>
        <a:srgbClr val="F08C66"/>
      </a:accent5>
      <a:accent6>
        <a:srgbClr val="F9CEBE"/>
      </a:accent6>
      <a:hlink>
        <a:srgbClr val="58ADC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000000"/>
    </a:dk1>
    <a:lt1>
      <a:srgbClr val="FFFFFF"/>
    </a:lt1>
    <a:dk2>
      <a:srgbClr val="5D5D5D"/>
    </a:dk2>
    <a:lt2>
      <a:srgbClr val="DADADA"/>
    </a:lt2>
    <a:accent1>
      <a:srgbClr val="58ADC5"/>
    </a:accent1>
    <a:accent2>
      <a:srgbClr val="8AC6D6"/>
    </a:accent2>
    <a:accent3>
      <a:srgbClr val="CDE6EE"/>
    </a:accent3>
    <a:accent4>
      <a:srgbClr val="EA5B25"/>
    </a:accent4>
    <a:accent5>
      <a:srgbClr val="F08C66"/>
    </a:accent5>
    <a:accent6>
      <a:srgbClr val="F9CEBE"/>
    </a:accent6>
    <a:hlink>
      <a:srgbClr val="58ADC5"/>
    </a:hlink>
    <a:folHlink>
      <a:srgbClr val="0097A7"/>
    </a:folHlink>
  </a:clrScheme>
</a:themeOverride>
</file>

<file path=docProps/app.xml><?xml version="1.0" encoding="utf-8"?>
<Properties xmlns="http://schemas.openxmlformats.org/officeDocument/2006/extended-properties" xmlns:vt="http://schemas.openxmlformats.org/officeDocument/2006/docPropsVTypes">
  <Template/>
  <TotalTime>1105</TotalTime>
  <Words>3064</Words>
  <Application>Microsoft Macintosh PowerPoint</Application>
  <PresentationFormat>On-screen Show (16:9)</PresentationFormat>
  <Paragraphs>226</Paragraphs>
  <Slides>51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51</vt:i4>
      </vt:variant>
    </vt:vector>
  </HeadingPairs>
  <TitlesOfParts>
    <vt:vector size="55" baseType="lpstr">
      <vt:lpstr>Arial</vt:lpstr>
      <vt:lpstr>Assistant</vt:lpstr>
      <vt:lpstr>Roboto</vt:lpstr>
      <vt:lpstr>Simple Light</vt:lpstr>
      <vt:lpstr>Data Analysis for: Diabetic Prediction</vt:lpstr>
      <vt:lpstr>Agenda:</vt:lpstr>
      <vt:lpstr>Let’s Discover our Dataset</vt:lpstr>
      <vt:lpstr>About Dataset:  Context: This dataset is originally from the National Institute of Diabetes and Digestive and Kidney Diseases. The objective is to predict based on diagnostic measurements whether a patient has diabetes.  Content: Several constraints were placed on the selection of these instances from a larger database. In particular, all patients here are females at least 21 years old of Pima Indian heritage.  Source:  https://www.kaggle.com/datasets/akshaydattatraykhare/diabetes-dataset</vt:lpstr>
      <vt:lpstr>      </vt:lpstr>
      <vt:lpstr>Overview of Dataset:</vt:lpstr>
      <vt:lpstr>Let’s Discover Our Dataset: </vt:lpstr>
      <vt:lpstr>Data Cleaning</vt:lpstr>
      <vt:lpstr>Missing-Value Handling:</vt:lpstr>
      <vt:lpstr>Data Cleaning:</vt:lpstr>
      <vt:lpstr>Defining New Qualitative Columns:</vt:lpstr>
      <vt:lpstr>Descriptive Analysis</vt:lpstr>
      <vt:lpstr>Descriptive Analysis:</vt:lpstr>
      <vt:lpstr>Data Visualization</vt:lpstr>
      <vt:lpstr>Data Visualization: Part 1: Distributions</vt:lpstr>
      <vt:lpstr>Data Visualization: Part 1: Distributions</vt:lpstr>
      <vt:lpstr>Data Visualization: Part 1: Distributions</vt:lpstr>
      <vt:lpstr>Data Visualization: Part 1: Distributions</vt:lpstr>
      <vt:lpstr>Data Visualization: Part 1: Distributions</vt:lpstr>
      <vt:lpstr>Data Visualization: Part 1: Distributions</vt:lpstr>
      <vt:lpstr>Data Visualization: Part 2: Individual Boxplots</vt:lpstr>
      <vt:lpstr>Data Visualization: Part 2: Individual Boxplots</vt:lpstr>
      <vt:lpstr>Data Visualization: Part 3: Variable combinations (by Age)</vt:lpstr>
      <vt:lpstr>Data Visualization: Part 3: Variable combinations (by BMI)</vt:lpstr>
      <vt:lpstr>Data Visualization: Part 4: Pairplot</vt:lpstr>
      <vt:lpstr>Data Visualization: Part 5: Correlation</vt:lpstr>
      <vt:lpstr>Data Visualization: Part 6: Bar plots</vt:lpstr>
      <vt:lpstr>Data Visualization: Part 7: Bar plots</vt:lpstr>
      <vt:lpstr>Data Visualization: Part 7: Violin plots</vt:lpstr>
      <vt:lpstr>Data Visualization: Part 8: Variable Combinations (Boxplots)</vt:lpstr>
      <vt:lpstr>Data Visualization: Part 8: Variable Combinations (Boxplots)</vt:lpstr>
      <vt:lpstr>Data Visualization: Part 9: Variable Combinations (BMI Distribution/Age)</vt:lpstr>
      <vt:lpstr>Data Visualization: Part 9: Variable Combinations (BMI Distribution/Age)</vt:lpstr>
      <vt:lpstr>Outliers</vt:lpstr>
      <vt:lpstr>Dealing with Outliers - Winsorization</vt:lpstr>
      <vt:lpstr>Statistical Analysis</vt:lpstr>
      <vt:lpstr>Statistical Analysis:</vt:lpstr>
      <vt:lpstr>Statistical Analysis: Hypotheses Testing 1</vt:lpstr>
      <vt:lpstr>Statistical Analysis: Hypotheses Testing 2</vt:lpstr>
      <vt:lpstr>Statistical Analysis: Hypotheses Testing 3</vt:lpstr>
      <vt:lpstr>Statistical Analysis: Hypotheses Testing 4</vt:lpstr>
      <vt:lpstr>Statistical Analysis: Hypotheses Testing 5</vt:lpstr>
      <vt:lpstr>Statistical Analysis: Hypotheses Testing 6</vt:lpstr>
      <vt:lpstr>Classification Algorithms</vt:lpstr>
      <vt:lpstr>Classification: part 1: KNN</vt:lpstr>
      <vt:lpstr>Classification: part 2: Decision Tree</vt:lpstr>
      <vt:lpstr>Classification: part 2: Decision Tree</vt:lpstr>
      <vt:lpstr>Classification: part 3: Regression Analysis</vt:lpstr>
      <vt:lpstr>Classification: part 4: Comparing prediction models</vt:lpstr>
      <vt:lpstr>Conclusion</vt:lpstr>
      <vt:lpstr>Thanks a lot!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PLEASE MAKE A COPY OF THIS PRESENTATION, OR DOWNLOAD AND SAVE IT -  SO EACH TEAM CAN HAVE THEIR OWN &lt;3   THANK YOU!!</dc:title>
  <dc:creator>Olga Gnatenko</dc:creator>
  <cp:lastModifiedBy>Fakhredin, Fatemeh</cp:lastModifiedBy>
  <cp:revision>13</cp:revision>
  <dcterms:modified xsi:type="dcterms:W3CDTF">2023-07-11T09:24:34Z</dcterms:modified>
</cp:coreProperties>
</file>